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14" r:id="rId21"/>
    <p:sldId id="267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5" r:id="rId66"/>
    <p:sldId id="316" r:id="rId67"/>
    <p:sldId id="333" r:id="rId68"/>
    <p:sldId id="326" r:id="rId69"/>
    <p:sldId id="327" r:id="rId70"/>
    <p:sldId id="328" r:id="rId71"/>
    <p:sldId id="329" r:id="rId72"/>
    <p:sldId id="330" r:id="rId73"/>
    <p:sldId id="331" r:id="rId74"/>
    <p:sldId id="332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-2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Sum (Testfailures)</c:v>
                </c:pt>
              </c:strCache>
            </c:strRef>
          </c:tx>
          <c:invertIfNegative val="0"/>
          <c:cat>
            <c:strRef>
              <c:f>Sheet2!$A$2:$A$11</c:f>
              <c:strCache>
                <c:ptCount val="10"/>
                <c:pt idx="0">
                  <c:v>Test 1</c:v>
                </c:pt>
                <c:pt idx="1">
                  <c:v>Test 2</c:v>
                </c:pt>
                <c:pt idx="2">
                  <c:v>Test 3</c:v>
                </c:pt>
                <c:pt idx="3">
                  <c:v>Test 4</c:v>
                </c:pt>
                <c:pt idx="4">
                  <c:v>Test 5</c:v>
                </c:pt>
                <c:pt idx="5">
                  <c:v>Test 6</c:v>
                </c:pt>
                <c:pt idx="6">
                  <c:v>Test 7</c:v>
                </c:pt>
                <c:pt idx="7">
                  <c:v>Test 8</c:v>
                </c:pt>
                <c:pt idx="8">
                  <c:v>Test 9</c:v>
                </c:pt>
                <c:pt idx="9">
                  <c:v>Test 10</c:v>
                </c:pt>
              </c:strCache>
            </c:strRef>
          </c:cat>
          <c:val>
            <c:numRef>
              <c:f>Sheet2!$B$2:$B$11</c:f>
              <c:numCache>
                <c:formatCode>General</c:formatCode>
                <c:ptCount val="10"/>
                <c:pt idx="0">
                  <c:v>5.0</c:v>
                </c:pt>
                <c:pt idx="1">
                  <c:v>2.0</c:v>
                </c:pt>
                <c:pt idx="2">
                  <c:v>3.0</c:v>
                </c:pt>
                <c:pt idx="3">
                  <c:v>8.0</c:v>
                </c:pt>
                <c:pt idx="4">
                  <c:v>1.0</c:v>
                </c:pt>
                <c:pt idx="5">
                  <c:v>0.0</c:v>
                </c:pt>
                <c:pt idx="6">
                  <c:v>40.0</c:v>
                </c:pt>
                <c:pt idx="7">
                  <c:v>34.0</c:v>
                </c:pt>
                <c:pt idx="8">
                  <c:v>13.0</c:v>
                </c:pt>
                <c:pt idx="9">
                  <c:v>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1888376"/>
        <c:axId val="1945828712"/>
      </c:barChart>
      <c:catAx>
        <c:axId val="-2021888376"/>
        <c:scaling>
          <c:orientation val="minMax"/>
        </c:scaling>
        <c:delete val="0"/>
        <c:axPos val="b"/>
        <c:majorTickMark val="out"/>
        <c:minorTickMark val="none"/>
        <c:tickLblPos val="nextTo"/>
        <c:crossAx val="1945828712"/>
        <c:crosses val="autoZero"/>
        <c:auto val="1"/>
        <c:lblAlgn val="ctr"/>
        <c:lblOffset val="100"/>
        <c:noMultiLvlLbl val="0"/>
      </c:catAx>
      <c:valAx>
        <c:axId val="19458287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218883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Sum (Testfailures)</c:v>
                </c:pt>
              </c:strCache>
            </c:strRef>
          </c:tx>
          <c:invertIfNegative val="0"/>
          <c:cat>
            <c:strRef>
              <c:f>Sheet2!$A$2:$A$11</c:f>
              <c:strCache>
                <c:ptCount val="10"/>
                <c:pt idx="0">
                  <c:v>Test 1</c:v>
                </c:pt>
                <c:pt idx="1">
                  <c:v>Test 2</c:v>
                </c:pt>
                <c:pt idx="2">
                  <c:v>Test 3</c:v>
                </c:pt>
                <c:pt idx="3">
                  <c:v>Test 4</c:v>
                </c:pt>
                <c:pt idx="4">
                  <c:v>Test 5</c:v>
                </c:pt>
                <c:pt idx="5">
                  <c:v>Test 6</c:v>
                </c:pt>
                <c:pt idx="6">
                  <c:v>Test 7</c:v>
                </c:pt>
                <c:pt idx="7">
                  <c:v>Test 8</c:v>
                </c:pt>
                <c:pt idx="8">
                  <c:v>Test 9</c:v>
                </c:pt>
                <c:pt idx="9">
                  <c:v>Test 10</c:v>
                </c:pt>
              </c:strCache>
            </c:strRef>
          </c:cat>
          <c:val>
            <c:numRef>
              <c:f>Sheet2!$B$2:$B$11</c:f>
              <c:numCache>
                <c:formatCode>General</c:formatCode>
                <c:ptCount val="10"/>
                <c:pt idx="0">
                  <c:v>5.0</c:v>
                </c:pt>
                <c:pt idx="1">
                  <c:v>2.0</c:v>
                </c:pt>
                <c:pt idx="2">
                  <c:v>3.0</c:v>
                </c:pt>
                <c:pt idx="3">
                  <c:v>8.0</c:v>
                </c:pt>
                <c:pt idx="4">
                  <c:v>1.0</c:v>
                </c:pt>
                <c:pt idx="5">
                  <c:v>0.0</c:v>
                </c:pt>
                <c:pt idx="6">
                  <c:v>40.0</c:v>
                </c:pt>
                <c:pt idx="7">
                  <c:v>34.0</c:v>
                </c:pt>
                <c:pt idx="8">
                  <c:v>13.0</c:v>
                </c:pt>
                <c:pt idx="9">
                  <c:v>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1983608"/>
        <c:axId val="-1909544360"/>
      </c:barChart>
      <c:catAx>
        <c:axId val="-2021983608"/>
        <c:scaling>
          <c:orientation val="minMax"/>
        </c:scaling>
        <c:delete val="0"/>
        <c:axPos val="b"/>
        <c:majorTickMark val="out"/>
        <c:minorTickMark val="none"/>
        <c:tickLblPos val="nextTo"/>
        <c:crossAx val="-1909544360"/>
        <c:crosses val="autoZero"/>
        <c:auto val="1"/>
        <c:lblAlgn val="ctr"/>
        <c:lblOffset val="100"/>
        <c:noMultiLvlLbl val="0"/>
      </c:catAx>
      <c:valAx>
        <c:axId val="-19095443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219836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Sheet2!$B$14</c:f>
              <c:strCache>
                <c:ptCount val="1"/>
                <c:pt idx="0">
                  <c:v>Sum (Testfailures)</c:v>
                </c:pt>
              </c:strCache>
            </c:strRef>
          </c:tx>
          <c:invertIfNegative val="0"/>
          <c:cat>
            <c:strRef>
              <c:f>Sheet2!$A$15:$A$24</c:f>
              <c:strCache>
                <c:ptCount val="10"/>
                <c:pt idx="0">
                  <c:v>Test 7</c:v>
                </c:pt>
                <c:pt idx="1">
                  <c:v>Test 8</c:v>
                </c:pt>
                <c:pt idx="2">
                  <c:v>Test 10</c:v>
                </c:pt>
                <c:pt idx="3">
                  <c:v>Test 9</c:v>
                </c:pt>
                <c:pt idx="4">
                  <c:v>Test 4</c:v>
                </c:pt>
                <c:pt idx="5">
                  <c:v>Test 1</c:v>
                </c:pt>
                <c:pt idx="6">
                  <c:v>Test 3</c:v>
                </c:pt>
                <c:pt idx="7">
                  <c:v>Test 2</c:v>
                </c:pt>
                <c:pt idx="8">
                  <c:v>Test 5</c:v>
                </c:pt>
                <c:pt idx="9">
                  <c:v>Test 6</c:v>
                </c:pt>
              </c:strCache>
            </c:strRef>
          </c:cat>
          <c:val>
            <c:numRef>
              <c:f>Sheet2!$B$15:$B$24</c:f>
              <c:numCache>
                <c:formatCode>General</c:formatCode>
                <c:ptCount val="10"/>
                <c:pt idx="0">
                  <c:v>40.0</c:v>
                </c:pt>
                <c:pt idx="1">
                  <c:v>34.0</c:v>
                </c:pt>
                <c:pt idx="2">
                  <c:v>21.0</c:v>
                </c:pt>
                <c:pt idx="3">
                  <c:v>13.0</c:v>
                </c:pt>
                <c:pt idx="4">
                  <c:v>8.0</c:v>
                </c:pt>
                <c:pt idx="5">
                  <c:v>5.0</c:v>
                </c:pt>
                <c:pt idx="6">
                  <c:v>3.0</c:v>
                </c:pt>
                <c:pt idx="7">
                  <c:v>2.0</c:v>
                </c:pt>
                <c:pt idx="8">
                  <c:v>1.0</c:v>
                </c:pt>
                <c:pt idx="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2619576"/>
        <c:axId val="-1899312728"/>
      </c:barChart>
      <c:catAx>
        <c:axId val="-2022619576"/>
        <c:scaling>
          <c:orientation val="minMax"/>
        </c:scaling>
        <c:delete val="0"/>
        <c:axPos val="b"/>
        <c:majorTickMark val="out"/>
        <c:minorTickMark val="none"/>
        <c:tickLblPos val="nextTo"/>
        <c:crossAx val="-1899312728"/>
        <c:crosses val="autoZero"/>
        <c:auto val="1"/>
        <c:lblAlgn val="ctr"/>
        <c:lblOffset val="100"/>
        <c:noMultiLvlLbl val="0"/>
      </c:catAx>
      <c:valAx>
        <c:axId val="-18993127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226195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Sheet2!$E$14</c:f>
              <c:strCache>
                <c:ptCount val="1"/>
                <c:pt idx="0">
                  <c:v>Sum (Testfailures for selected Modules)</c:v>
                </c:pt>
              </c:strCache>
            </c:strRef>
          </c:tx>
          <c:invertIfNegative val="0"/>
          <c:cat>
            <c:strRef>
              <c:f>Sheet2!$D$15:$D$24</c:f>
              <c:strCache>
                <c:ptCount val="10"/>
                <c:pt idx="0">
                  <c:v>Test 10</c:v>
                </c:pt>
                <c:pt idx="1">
                  <c:v>Test 4</c:v>
                </c:pt>
                <c:pt idx="2">
                  <c:v>Test 7</c:v>
                </c:pt>
                <c:pt idx="3">
                  <c:v>Test 1</c:v>
                </c:pt>
                <c:pt idx="4">
                  <c:v>Test 2</c:v>
                </c:pt>
                <c:pt idx="5">
                  <c:v>Test 8</c:v>
                </c:pt>
                <c:pt idx="6">
                  <c:v>Test 9</c:v>
                </c:pt>
                <c:pt idx="7">
                  <c:v>Test 3</c:v>
                </c:pt>
                <c:pt idx="8">
                  <c:v>Test 5</c:v>
                </c:pt>
                <c:pt idx="9">
                  <c:v>Test 6</c:v>
                </c:pt>
              </c:strCache>
            </c:strRef>
          </c:cat>
          <c:val>
            <c:numRef>
              <c:f>Sheet2!$E$15:$E$24</c:f>
              <c:numCache>
                <c:formatCode>General</c:formatCode>
                <c:ptCount val="10"/>
                <c:pt idx="0">
                  <c:v>11.0</c:v>
                </c:pt>
                <c:pt idx="1">
                  <c:v>7.0</c:v>
                </c:pt>
                <c:pt idx="2">
                  <c:v>6.0</c:v>
                </c:pt>
                <c:pt idx="3">
                  <c:v>3.0</c:v>
                </c:pt>
                <c:pt idx="4">
                  <c:v>2.0</c:v>
                </c:pt>
                <c:pt idx="5">
                  <c:v>2.0</c:v>
                </c:pt>
                <c:pt idx="6">
                  <c:v>2.0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10439224"/>
        <c:axId val="-1300273496"/>
      </c:barChart>
      <c:catAx>
        <c:axId val="-1910439224"/>
        <c:scaling>
          <c:orientation val="minMax"/>
        </c:scaling>
        <c:delete val="0"/>
        <c:axPos val="b"/>
        <c:majorTickMark val="out"/>
        <c:minorTickMark val="none"/>
        <c:tickLblPos val="nextTo"/>
        <c:crossAx val="-1300273496"/>
        <c:crosses val="autoZero"/>
        <c:auto val="1"/>
        <c:lblAlgn val="ctr"/>
        <c:lblOffset val="100"/>
        <c:noMultiLvlLbl val="0"/>
      </c:catAx>
      <c:valAx>
        <c:axId val="-13002734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104392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Sheet2!$B$27</c:f>
              <c:strCache>
                <c:ptCount val="1"/>
                <c:pt idx="0">
                  <c:v>Sum (Testfailures for selected Modules)</c:v>
                </c:pt>
              </c:strCache>
            </c:strRef>
          </c:tx>
          <c:invertIfNegative val="0"/>
          <c:cat>
            <c:strRef>
              <c:f>Sheet2!$A$28:$A$37</c:f>
              <c:strCache>
                <c:ptCount val="10"/>
                <c:pt idx="0">
                  <c:v>Test 7</c:v>
                </c:pt>
                <c:pt idx="1">
                  <c:v>Test 4</c:v>
                </c:pt>
                <c:pt idx="2">
                  <c:v>Test 9</c:v>
                </c:pt>
                <c:pt idx="3">
                  <c:v>Test 10</c:v>
                </c:pt>
                <c:pt idx="4">
                  <c:v>Test 1</c:v>
                </c:pt>
                <c:pt idx="5">
                  <c:v>Test 2</c:v>
                </c:pt>
                <c:pt idx="6">
                  <c:v>Test 8</c:v>
                </c:pt>
                <c:pt idx="7">
                  <c:v>Test 3</c:v>
                </c:pt>
                <c:pt idx="8">
                  <c:v>Test 5</c:v>
                </c:pt>
                <c:pt idx="9">
                  <c:v>Test 6</c:v>
                </c:pt>
              </c:strCache>
            </c:strRef>
          </c:cat>
          <c:val>
            <c:numRef>
              <c:f>Sheet2!$B$28:$B$37</c:f>
              <c:numCache>
                <c:formatCode>General</c:formatCode>
                <c:ptCount val="10"/>
                <c:pt idx="0">
                  <c:v>6.0</c:v>
                </c:pt>
                <c:pt idx="1">
                  <c:v>7.0</c:v>
                </c:pt>
                <c:pt idx="2">
                  <c:v>2.0</c:v>
                </c:pt>
                <c:pt idx="3">
                  <c:v>11.0</c:v>
                </c:pt>
                <c:pt idx="4">
                  <c:v>3.0</c:v>
                </c:pt>
                <c:pt idx="5">
                  <c:v>2.0</c:v>
                </c:pt>
                <c:pt idx="6">
                  <c:v>2.0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</c:numCache>
            </c:numRef>
          </c:val>
        </c:ser>
        <c:ser>
          <c:idx val="1"/>
          <c:order val="1"/>
          <c:tx>
            <c:strRef>
              <c:f>Sheet2!$C$27</c:f>
              <c:strCache>
                <c:ptCount val="1"/>
                <c:pt idx="0">
                  <c:v>Business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cat>
            <c:strRef>
              <c:f>Sheet2!$A$28:$A$37</c:f>
              <c:strCache>
                <c:ptCount val="10"/>
                <c:pt idx="0">
                  <c:v>Test 7</c:v>
                </c:pt>
                <c:pt idx="1">
                  <c:v>Test 4</c:v>
                </c:pt>
                <c:pt idx="2">
                  <c:v>Test 9</c:v>
                </c:pt>
                <c:pt idx="3">
                  <c:v>Test 10</c:v>
                </c:pt>
                <c:pt idx="4">
                  <c:v>Test 1</c:v>
                </c:pt>
                <c:pt idx="5">
                  <c:v>Test 2</c:v>
                </c:pt>
                <c:pt idx="6">
                  <c:v>Test 8</c:v>
                </c:pt>
                <c:pt idx="7">
                  <c:v>Test 3</c:v>
                </c:pt>
                <c:pt idx="8">
                  <c:v>Test 5</c:v>
                </c:pt>
                <c:pt idx="9">
                  <c:v>Test 6</c:v>
                </c:pt>
              </c:strCache>
            </c:strRef>
          </c:cat>
          <c:val>
            <c:numRef>
              <c:f>Sheet2!$C$28:$C$37</c:f>
              <c:numCache>
                <c:formatCode>General</c:formatCode>
                <c:ptCount val="10"/>
                <c:pt idx="0">
                  <c:v>8.0</c:v>
                </c:pt>
                <c:pt idx="1">
                  <c:v>5.0</c:v>
                </c:pt>
                <c:pt idx="2">
                  <c:v>10.0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00449928"/>
        <c:axId val="-2104886312"/>
      </c:barChart>
      <c:catAx>
        <c:axId val="-1300449928"/>
        <c:scaling>
          <c:orientation val="minMax"/>
        </c:scaling>
        <c:delete val="0"/>
        <c:axPos val="b"/>
        <c:majorTickMark val="out"/>
        <c:minorTickMark val="none"/>
        <c:tickLblPos val="nextTo"/>
        <c:crossAx val="-2104886312"/>
        <c:crosses val="autoZero"/>
        <c:auto val="1"/>
        <c:lblAlgn val="ctr"/>
        <c:lblOffset val="100"/>
        <c:noMultiLvlLbl val="0"/>
      </c:catAx>
      <c:valAx>
        <c:axId val="-210488631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3004499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7F31A-0FA2-A14E-B860-5E24DA0CF496}" type="datetimeFigureOut">
              <a:rPr lang="en-US" smtClean="0"/>
              <a:t>09/05/16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4BA30-28C0-FB42-9421-0BC86C11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26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87785-C887-054D-BDD0-8D355CEB4A1C}" type="datetimeFigureOut">
              <a:rPr lang="en-US" smtClean="0"/>
              <a:t>09/05/16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C408D-E4AF-654A-A234-2C47896F3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562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77AE6-BCFB-4D40-A469-14797A808CC0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77AE6-BCFB-4D40-A469-14797A808CC0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3091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77AE6-BCFB-4D40-A469-14797A808CC0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041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77AE6-BCFB-4D40-A469-14797A808CC0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8491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Modern cars are complex, safety-critical, distributed software and mechatronic systems.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Modern cars are </a:t>
            </a:r>
            <a:r>
              <a:rPr sz="1200" b="1">
                <a:latin typeface="Calibri"/>
                <a:ea typeface="Calibri"/>
                <a:cs typeface="Calibri"/>
                <a:sym typeface="Calibri"/>
              </a:rPr>
              <a:t>product lines of complex distributed software in moving, safety critical, (high voltage) volume mechatronics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16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altLang="en-US" smtClean="0">
                <a:latin typeface="Arial" pitchFamily="34" charset="0"/>
                <a:ea typeface="ＭＳ Ｐゴシック" pitchFamily="34" charset="-128"/>
              </a:rPr>
              <a:t>Hardung et al. from Audi, 2004</a:t>
            </a:r>
          </a:p>
          <a:p>
            <a:r>
              <a:rPr lang="sv-SE" altLang="en-US" smtClean="0">
                <a:latin typeface="Arial" pitchFamily="34" charset="0"/>
                <a:ea typeface="ＭＳ Ｐゴシック" pitchFamily="34" charset="-128"/>
              </a:rPr>
              <a:t>Ebert &amp; Jones, 2009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064" y="8685335"/>
            <a:ext cx="297233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25061BA-AA65-4EC8-A2BE-E33679B36051}" type="slidenum">
              <a:rPr lang="en-US" altLang="en-US" smtClean="0">
                <a:solidFill>
                  <a:prstClr val="black"/>
                </a:solidFill>
                <a:ea typeface="Arial Unicode MS" pitchFamily="34" charset="-128"/>
              </a:rPr>
              <a:pPr/>
              <a:t>28</a:t>
            </a:fld>
            <a:endParaRPr lang="en-US" altLang="en-US" smtClean="0">
              <a:solidFill>
                <a:prstClr val="black"/>
              </a:solidFill>
              <a:ea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917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(24/10/14 13:57) -----</a:t>
            </a:r>
          </a:p>
          <a:p>
            <a:r>
              <a:rPr lang="en-US"/>
              <a:t>look at flip flopping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A755C-4323-1F44-8654-A008D5F7A973}" type="slidenum">
              <a:rPr lang="sv-SE" smtClean="0"/>
              <a:pPr>
                <a:defRPr/>
              </a:pPr>
              <a:t>68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099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ChalmersU_GU_blac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22" y="413305"/>
            <a:ext cx="8746046" cy="76273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52017" y="6146386"/>
            <a:ext cx="5562413" cy="711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3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80AC-4BCC-584B-B8C0-28F52D02591A}" type="datetime1">
              <a:rPr lang="en-US" smtClean="0"/>
              <a:t>09/05/16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8D7B-E146-BC4C-83B2-EEF2A0029BAE}" type="datetime1">
              <a:rPr lang="en-US" smtClean="0"/>
              <a:t>09/05/16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p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1.pdf" descr="Chalmers_GU.wm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133350"/>
            <a:ext cx="3816425" cy="33527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453599" y="1762560"/>
            <a:ext cx="3920401" cy="5095440"/>
          </a:xfrm>
          <a:prstGeom prst="rect">
            <a:avLst/>
          </a:prstGeom>
        </p:spPr>
        <p:txBody>
          <a:bodyPr/>
          <a:lstStyle>
            <a:lvl1pPr marL="172830" indent="-172830" defTabSz="691323">
              <a:lnSpc>
                <a:spcPct val="90000"/>
              </a:lnSpc>
            </a:lvl1pPr>
            <a:lvl2pPr marL="672232" indent="-326571" defTabSz="691323">
              <a:lnSpc>
                <a:spcPct val="90000"/>
              </a:lnSpc>
              <a:buChar char="•"/>
            </a:lvl2pPr>
            <a:lvl3pPr marL="1072323" indent="-381000" defTabSz="691323">
              <a:lnSpc>
                <a:spcPct val="90000"/>
              </a:lnSpc>
            </a:lvl3pPr>
            <a:lvl4pPr marL="1311303" indent="-274319" defTabSz="691323">
              <a:lnSpc>
                <a:spcPct val="90000"/>
              </a:lnSpc>
              <a:buChar char="•"/>
            </a:lvl4pPr>
            <a:lvl5pPr marL="1656964" indent="-274319" defTabSz="691323">
              <a:lnSpc>
                <a:spcPct val="90000"/>
              </a:lnSpc>
              <a:buChar char="•"/>
            </a:lvl5pPr>
          </a:lstStyle>
          <a:p>
            <a:pPr lvl="0">
              <a:defRPr sz="1800"/>
            </a:pPr>
            <a:r>
              <a:rPr sz="3200"/>
              <a:t>Click here to add bullet list or to insert previously copied text.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540898" y="6431827"/>
            <a:ext cx="132582" cy="127001"/>
          </a:xfrm>
          <a:prstGeom prst="rect">
            <a:avLst/>
          </a:prstGeom>
        </p:spPr>
        <p:txBody>
          <a:bodyPr wrap="none" lIns="0" tIns="0" rIns="0" bIns="0" anchor="t"/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3600" y="1567273"/>
            <a:ext cx="8219880" cy="1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453600" y="6346992"/>
            <a:ext cx="8219880" cy="1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63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200" y="432000"/>
            <a:ext cx="64800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453599" y="0"/>
            <a:ext cx="7247882" cy="13468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lvl="0">
              <a:defRPr sz="1800"/>
            </a:pPr>
            <a:r>
              <a:rPr sz="4400"/>
              <a:t>Add Title, slide with two parts of text</a:t>
            </a:r>
          </a:p>
        </p:txBody>
      </p:sp>
    </p:spTree>
    <p:extLst>
      <p:ext uri="{BB962C8B-B14F-4D97-AF65-F5344CB8AC3E}">
        <p14:creationId xmlns:p14="http://schemas.microsoft.com/office/powerpoint/2010/main" val="878342562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09/05/16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803400"/>
            <a:ext cx="8153400" cy="43688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title" hasCustomPrompt="1"/>
          </p:nvPr>
        </p:nvSpPr>
        <p:spPr>
          <a:xfrm>
            <a:off x="453600" y="1597582"/>
            <a:ext cx="4750040" cy="3504510"/>
          </a:xfrm>
          <a:prstGeom prst="rect">
            <a:avLst/>
          </a:prstGeom>
        </p:spPr>
        <p:txBody>
          <a:bodyPr wrap="square"/>
          <a:lstStyle>
            <a:lvl1pPr>
              <a:defRPr sz="4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453602" y="6431828"/>
            <a:ext cx="615768" cy="163294"/>
          </a:xfrm>
        </p:spPr>
        <p:txBody>
          <a:bodyPr/>
          <a:lstStyle/>
          <a:p>
            <a:r>
              <a:rPr lang="en-US" smtClean="0"/>
              <a:t>2016-02-12</a:t>
            </a:r>
            <a:endParaRPr lang="sv-SE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7480" y="6431828"/>
            <a:ext cx="1296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3640" y="1465818"/>
            <a:ext cx="3738522" cy="226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249" y="3260345"/>
            <a:ext cx="3165305" cy="15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3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3600" y="1763567"/>
            <a:ext cx="8219880" cy="4147200"/>
          </a:xfrm>
        </p:spPr>
        <p:txBody>
          <a:bodyPr/>
          <a:lstStyle>
            <a:lvl1pPr>
              <a:defRPr i="0" baseline="0"/>
            </a:lvl1pPr>
          </a:lstStyle>
          <a:p>
            <a:pPr lvl="0"/>
            <a:r>
              <a:rPr lang="en-US" dirty="0" smtClean="0"/>
              <a:t>Click corresponding icon to insert media or click here to add bullet list or to insert previously copied objects or text.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3600" y="569219"/>
            <a:ext cx="7247880" cy="777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noProof="0" dirty="0" smtClean="0"/>
              <a:t>add title, one row</a:t>
            </a:r>
            <a:endParaRPr lang="en-GB" noProof="0" dirty="0"/>
          </a:p>
        </p:txBody>
      </p:sp>
      <p:sp>
        <p:nvSpPr>
          <p:cNvPr id="18" name="Date Placeholder 4"/>
          <p:cNvSpPr>
            <a:spLocks noGrp="1"/>
          </p:cNvSpPr>
          <p:nvPr>
            <p:ph type="dt" sz="half" idx="10"/>
          </p:nvPr>
        </p:nvSpPr>
        <p:spPr>
          <a:xfrm>
            <a:off x="453602" y="6431828"/>
            <a:ext cx="615768" cy="163294"/>
          </a:xfrm>
        </p:spPr>
        <p:txBody>
          <a:bodyPr/>
          <a:lstStyle/>
          <a:p>
            <a:r>
              <a:rPr lang="en-US" smtClean="0"/>
              <a:t>2016-02-12</a:t>
            </a:r>
            <a:endParaRPr lang="sv-SE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7480" y="6431828"/>
            <a:ext cx="1296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1309" y="440557"/>
            <a:ext cx="1323023" cy="1030606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915C-0603-4440-BDD0-E4AA1B73FC0E}" type="datetime1">
              <a:rPr lang="en-US" smtClean="0"/>
              <a:t>09/05/16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3EC7-26C1-0646-AFED-7D5088A7114E}" type="datetime1">
              <a:rPr lang="en-US" smtClean="0"/>
              <a:t>09/05/16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5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471-4443-C344-AD3F-070557FD0086}" type="datetime1">
              <a:rPr lang="en-US" smtClean="0"/>
              <a:t>09/05/16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7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C60A-C8B5-1948-8D66-71E2703E9D15}" type="datetime1">
              <a:rPr lang="en-US" smtClean="0"/>
              <a:t>09/05/16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6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7292-1256-674D-9A3C-A27AB6E44E18}" type="datetime1">
              <a:rPr lang="en-US" smtClean="0"/>
              <a:t>09/05/16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6E10-0542-AF46-966E-0E8B6780C082}" type="datetime1">
              <a:rPr lang="en-US" smtClean="0"/>
              <a:t>09/05/16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7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E131-0EB8-2C4B-8237-C5AF032A40DF}" type="datetime1">
              <a:rPr lang="en-US" smtClean="0"/>
              <a:t>09/05/16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7DA2-6A33-2644-B68D-64C3E046997D}" type="datetime1">
              <a:rPr lang="en-US" smtClean="0"/>
              <a:t>09/05/16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2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emf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5102"/>
            <a:ext cx="8229600" cy="863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37140" y="6126164"/>
            <a:ext cx="1049660" cy="35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5733D-0516-D849-A654-136EA5A7FE0D}" type="datetime1">
              <a:rPr lang="en-US" smtClean="0"/>
              <a:t>09/05/16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37140" y="6481567"/>
            <a:ext cx="1049660" cy="226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halmersU_GU_black.eps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55424"/>
            <a:ext cx="4197377" cy="366051"/>
          </a:xfrm>
          <a:prstGeom prst="rect">
            <a:avLst/>
          </a:prstGeom>
        </p:spPr>
      </p:pic>
      <p:pic>
        <p:nvPicPr>
          <p:cNvPr id="8" name="Picture 7" descr="chalk-154720_960_720.png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219" b="42565"/>
          <a:stretch/>
        </p:blipFill>
        <p:spPr>
          <a:xfrm>
            <a:off x="0" y="988313"/>
            <a:ext cx="9144000" cy="7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hyperlink" Target="mailto:jan.bosch@chalmers.s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knauss@chalmers.s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eric.knauss@cse.gu.se" TargetMode="External"/><Relationship Id="rId4" Type="http://schemas.openxmlformats.org/officeDocument/2006/relationships/hyperlink" Target="mailto:agneta.nilsson@cse.gu.se" TargetMode="External"/><Relationship Id="rId5" Type="http://schemas.openxmlformats.org/officeDocument/2006/relationships/hyperlink" Target="mailto:miroslaw.staron@cse.gu.se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41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4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chart" Target="../charts/char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Continous</a:t>
            </a:r>
            <a:r>
              <a:rPr lang="en-US" dirty="0" smtClean="0"/>
              <a:t> Integration, Delivery, Deployment,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Dit191/Eda397 </a:t>
            </a:r>
            <a:br>
              <a:rPr lang="en-US" dirty="0" smtClean="0"/>
            </a:br>
            <a:r>
              <a:rPr lang="en-US" dirty="0" smtClean="0"/>
              <a:t>Agile Development Processes</a:t>
            </a:r>
          </a:p>
          <a:p>
            <a:r>
              <a:rPr lang="en-US" dirty="0" smtClean="0"/>
              <a:t>Eric Knauss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6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Continuous 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Part 1: </a:t>
            </a:r>
            <a:br>
              <a:rPr lang="en-US" b="1" dirty="0" smtClean="0"/>
            </a:br>
            <a:r>
              <a:rPr lang="en-US" dirty="0" smtClean="0"/>
              <a:t>What is Continuous Integration (Delivery, Deployment) and why is it important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1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4462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STAIRWAY TO HEAVEN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405880" y="1191491"/>
            <a:ext cx="8414592" cy="927375"/>
          </a:xfrm>
          <a:prstGeom prst="roundRect">
            <a:avLst>
              <a:gd name="adj" fmla="val 12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/>
              <a:t>The Stairway to Heaven Model describes the stages that companies evolve through when adopting novel approaches to software engineering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880" y="2204864"/>
            <a:ext cx="4464496" cy="3384376"/>
          </a:xfrm>
          <a:prstGeom prst="roundRect">
            <a:avLst>
              <a:gd name="adj" fmla="val 333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5880" y="5661248"/>
            <a:ext cx="84145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H.H. Olsson</a:t>
            </a:r>
            <a:r>
              <a:rPr lang="en-US" sz="1200" dirty="0"/>
              <a:t>, </a:t>
            </a:r>
            <a:r>
              <a:rPr lang="en-US" sz="1200" dirty="0" smtClean="0"/>
              <a:t>H. </a:t>
            </a:r>
            <a:r>
              <a:rPr lang="en-US" sz="1200" dirty="0" err="1"/>
              <a:t>Alahyari</a:t>
            </a:r>
            <a:r>
              <a:rPr lang="en-US" sz="1200" dirty="0"/>
              <a:t>, </a:t>
            </a:r>
            <a:r>
              <a:rPr lang="en-US" sz="1200" dirty="0" smtClean="0"/>
              <a:t>J. Bosch, Climbing </a:t>
            </a:r>
            <a:r>
              <a:rPr lang="en-US" sz="1200" dirty="0"/>
              <a:t>the"" Stairway to </a:t>
            </a:r>
            <a:r>
              <a:rPr lang="en-US" sz="1200" dirty="0" smtClean="0"/>
              <a:t>Heaven</a:t>
            </a:r>
            <a:r>
              <a:rPr lang="en-US" sz="1200" dirty="0"/>
              <a:t> </a:t>
            </a:r>
            <a:r>
              <a:rPr lang="en-US" sz="1200" dirty="0" smtClean="0"/>
              <a:t>--</a:t>
            </a:r>
            <a:r>
              <a:rPr lang="en-US" sz="1200" dirty="0"/>
              <a:t>A </a:t>
            </a:r>
            <a:r>
              <a:rPr lang="en-US" sz="1200" dirty="0" err="1"/>
              <a:t>Mulitiple</a:t>
            </a:r>
            <a:r>
              <a:rPr lang="en-US" sz="1200" dirty="0"/>
              <a:t>-Case Study Exploring Barriers in the Transition from Agile Development towards Continuous Deployment of </a:t>
            </a:r>
            <a:r>
              <a:rPr lang="en-US" sz="1200" dirty="0" smtClean="0"/>
              <a:t>Software, </a:t>
            </a:r>
            <a:r>
              <a:rPr lang="en-US" sz="1200" dirty="0"/>
              <a:t>38th EUROMICRO Conference on </a:t>
            </a:r>
            <a:r>
              <a:rPr lang="en-US" sz="1200" dirty="0" smtClean="0"/>
              <a:t>Software </a:t>
            </a:r>
            <a:r>
              <a:rPr lang="en-US" sz="1200" dirty="0"/>
              <a:t>Engineering and Advanced Applications (SEAA</a:t>
            </a:r>
            <a:r>
              <a:rPr lang="en-US" sz="1200" dirty="0" smtClean="0"/>
              <a:t>),, pp. 392-399, IEEE, 2012.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/>
              <a:t>…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/>
              <a:t>…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5006543" y="2204864"/>
            <a:ext cx="3813929" cy="3384376"/>
          </a:xfrm>
          <a:prstGeom prst="roundRect">
            <a:avLst>
              <a:gd name="adj" fmla="val 374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Companies move through a predictable and repeatable pattern over time when evolving software engineering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Each transition has business, architectural, process and organizational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The higher up the stairway an organization climbs, the more organizational units are affected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05880" y="6381328"/>
            <a:ext cx="8414592" cy="3240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For more information please contact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jan.bosch@chalmers.se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12" name="Picture 2" descr="Bildresultat för software center chalm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830" y="-14858"/>
            <a:ext cx="1821954" cy="11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0" y="2167880"/>
            <a:ext cx="4464496" cy="2485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3581740"/>
            <a:ext cx="3246884" cy="18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Enterprises</a:t>
            </a:r>
            <a:r>
              <a:rPr lang="en-US" dirty="0" smtClean="0"/>
              <a:t>: software supports internal processes and external services (e.g. banks, insurance companies)</a:t>
            </a:r>
          </a:p>
          <a:p>
            <a:r>
              <a:rPr lang="en-US" b="1" dirty="0" smtClean="0"/>
              <a:t>Product oriented organizations</a:t>
            </a:r>
            <a:r>
              <a:rPr lang="en-US" dirty="0" smtClean="0"/>
              <a:t>: develop software or software intensive products that are not deployed directly by the development teams</a:t>
            </a:r>
          </a:p>
          <a:p>
            <a:r>
              <a:rPr lang="en-US" b="1" dirty="0" smtClean="0"/>
              <a:t>Service companies</a:t>
            </a:r>
            <a:r>
              <a:rPr lang="en-US" dirty="0" smtClean="0"/>
              <a:t>: develop software that is hosted and deployed directly by the developing team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0894" y="5941497"/>
            <a:ext cx="216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Matthew Bass (CMU)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76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r>
              <a:rPr lang="en-US" dirty="0"/>
              <a:t> </a:t>
            </a:r>
            <a:r>
              <a:rPr lang="en-US" dirty="0" smtClean="0"/>
              <a:t>of Continuous 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752524" y="6350180"/>
            <a:ext cx="3627566" cy="507819"/>
          </a:xfrm>
        </p:spPr>
        <p:txBody>
          <a:bodyPr/>
          <a:lstStyle/>
          <a:p>
            <a:r>
              <a:rPr lang="en-US" dirty="0" smtClean="0"/>
              <a:t>Common Understanding Continuous Integration/Deployment | </a:t>
            </a:r>
            <a:r>
              <a:rPr lang="en-US" dirty="0" err="1" smtClean="0"/>
              <a:t>Ågren</a:t>
            </a:r>
            <a:r>
              <a:rPr lang="en-US" dirty="0" smtClean="0"/>
              <a:t>, </a:t>
            </a:r>
            <a:r>
              <a:rPr lang="en-US" dirty="0" err="1" smtClean="0"/>
              <a:t>Heldal</a:t>
            </a:r>
            <a:r>
              <a:rPr lang="en-US" dirty="0" smtClean="0"/>
              <a:t>, </a:t>
            </a:r>
            <a:r>
              <a:rPr lang="en-US" dirty="0" smtClean="0"/>
              <a:t>Knauss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47933" y="5107459"/>
            <a:ext cx="4620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Contact:</a:t>
            </a:r>
            <a:endParaRPr lang="en-US" dirty="0" smtClean="0"/>
          </a:p>
          <a:p>
            <a:r>
              <a:rPr lang="en-US" dirty="0" smtClean="0"/>
              <a:t>Magnus </a:t>
            </a:r>
            <a:r>
              <a:rPr lang="en-US" dirty="0" err="1" smtClean="0"/>
              <a:t>Ågren</a:t>
            </a:r>
            <a:r>
              <a:rPr lang="en-US" dirty="0" smtClean="0"/>
              <a:t>, </a:t>
            </a:r>
            <a:r>
              <a:rPr lang="en-US" dirty="0" err="1" smtClean="0"/>
              <a:t>Rogard</a:t>
            </a:r>
            <a:r>
              <a:rPr lang="en-US" dirty="0" smtClean="0"/>
              <a:t> </a:t>
            </a:r>
            <a:r>
              <a:rPr lang="en-US" dirty="0" err="1" smtClean="0"/>
              <a:t>Heldal</a:t>
            </a:r>
            <a:r>
              <a:rPr lang="en-US" dirty="0" smtClean="0"/>
              <a:t>, Eric Knauss, CTH</a:t>
            </a:r>
          </a:p>
          <a:p>
            <a:r>
              <a:rPr lang="en-US" dirty="0" smtClean="0">
                <a:hlinkClick r:id="rId2"/>
              </a:rPr>
              <a:t>{magagr,heldal,knauss}@chalmers.se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02179" y="3302002"/>
            <a:ext cx="22621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Integration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Delivery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eployment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535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3600" y="1763567"/>
            <a:ext cx="6342616" cy="4147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This is joint work with </a:t>
            </a:r>
            <a:r>
              <a:rPr lang="en-US" dirty="0" err="1" smtClean="0"/>
              <a:t>Agneta</a:t>
            </a:r>
            <a:r>
              <a:rPr lang="en-US" dirty="0" smtClean="0"/>
              <a:t> Nilsson</a:t>
            </a:r>
          </a:p>
          <a:p>
            <a:pPr lvl="1"/>
            <a:r>
              <a:rPr lang="en-US" sz="1800" dirty="0" smtClean="0"/>
              <a:t>Synergies with Software Center Project 1 </a:t>
            </a:r>
            <a:br>
              <a:rPr lang="en-US" sz="1800" dirty="0" smtClean="0"/>
            </a:br>
            <a:r>
              <a:rPr lang="en-US" sz="1800" dirty="0" smtClean="0"/>
              <a:t>Implications of Continuous Deployment”</a:t>
            </a:r>
          </a:p>
          <a:p>
            <a:pPr lvl="1"/>
            <a:r>
              <a:rPr lang="en-US" sz="1800" dirty="0" smtClean="0"/>
              <a:t>Based on group interviews with 6 companies </a:t>
            </a:r>
            <a:br>
              <a:rPr lang="en-US" sz="1800" dirty="0" smtClean="0"/>
            </a:br>
            <a:r>
              <a:rPr lang="en-US" sz="1800" dirty="0" smtClean="0"/>
              <a:t>+ cross-organizational workshops for consolidating results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Research goal: </a:t>
            </a:r>
          </a:p>
          <a:p>
            <a:pPr lvl="1"/>
            <a:r>
              <a:rPr lang="en-US" sz="1800" dirty="0" smtClean="0"/>
              <a:t>Many definitions, many concepts (Continuous Integration, </a:t>
            </a:r>
            <a:br>
              <a:rPr lang="en-US" sz="1800" dirty="0" smtClean="0"/>
            </a:br>
            <a:r>
              <a:rPr lang="en-US" sz="1800" dirty="0" smtClean="0"/>
              <a:t>Continuous Delivery, Continuous Deployment, …)</a:t>
            </a:r>
          </a:p>
          <a:p>
            <a:pPr lvl="1"/>
            <a:r>
              <a:rPr lang="en-US" sz="1800" dirty="0" smtClean="0"/>
              <a:t>Understand which aspects are important in practice</a:t>
            </a:r>
          </a:p>
          <a:p>
            <a:pPr lvl="1"/>
            <a:r>
              <a:rPr lang="en-US" sz="1800" dirty="0" smtClean="0"/>
              <a:t>Agree on shared language</a:t>
            </a:r>
            <a:r>
              <a:rPr lang="en-US" sz="1800" i="1" dirty="0" smtClean="0"/>
              <a:t> = Common Understanding</a:t>
            </a:r>
            <a:endParaRPr lang="en-US" sz="1800" i="1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14</a:t>
            </a:fld>
            <a:endParaRPr lang="sv-SE"/>
          </a:p>
        </p:txBody>
      </p:sp>
      <p:pic>
        <p:nvPicPr>
          <p:cNvPr id="8" name="Picture 7" descr="jag gbgc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7480" y="1698172"/>
            <a:ext cx="1299639" cy="15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8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684716" y="5002357"/>
            <a:ext cx="1149747" cy="228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1652" y="5306795"/>
            <a:ext cx="281939" cy="2815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23424" y="5268559"/>
            <a:ext cx="5559756" cy="2815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61710" y="1763567"/>
            <a:ext cx="7321469" cy="41472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i="1" dirty="0"/>
              <a:t>Integrate new or changed code with the </a:t>
            </a:r>
            <a:br>
              <a:rPr lang="en-US" i="1" dirty="0"/>
            </a:br>
            <a:r>
              <a:rPr lang="en-US" i="1" dirty="0"/>
              <a:t>mainline codebase at frequent time intervals</a:t>
            </a:r>
          </a:p>
          <a:p>
            <a:pPr marL="0" indent="0">
              <a:buNone/>
            </a:pPr>
            <a:endParaRPr lang="en-US" dirty="0"/>
          </a:p>
          <a:p>
            <a:pPr lvl="7"/>
            <a:r>
              <a:rPr lang="en-US" sz="2000" dirty="0"/>
              <a:t>Integrate / Test </a:t>
            </a:r>
          </a:p>
          <a:p>
            <a:pPr lvl="7"/>
            <a:r>
              <a:rPr lang="en-US" sz="2000" dirty="0"/>
              <a:t>Sufficient quality of codebase</a:t>
            </a:r>
          </a:p>
          <a:p>
            <a:pPr lvl="7"/>
            <a:r>
              <a:rPr lang="en-US" sz="2000" dirty="0"/>
              <a:t>One Mainline / Several </a:t>
            </a:r>
          </a:p>
          <a:p>
            <a:pPr lvl="8"/>
            <a:r>
              <a:rPr lang="en-US" sz="2000" dirty="0"/>
              <a:t>As long as each carry customer value</a:t>
            </a:r>
          </a:p>
          <a:p>
            <a:pPr lvl="7"/>
            <a:r>
              <a:rPr lang="en-US" sz="2000" dirty="0"/>
              <a:t>Frequency Weeks / Days / Instant</a:t>
            </a:r>
          </a:p>
          <a:p>
            <a:pPr lvl="7"/>
            <a:r>
              <a:rPr lang="en-US" sz="2000" dirty="0"/>
              <a:t>Why do we integrate – to get feedback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Integrate and test new or changed code with </a:t>
            </a:r>
            <a:br>
              <a:rPr lang="en-US" i="1" dirty="0"/>
            </a:br>
            <a:r>
              <a:rPr lang="en-US" i="1" dirty="0"/>
              <a:t>a codebase to enable feedback whenever we want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8" name="Pentagon 7"/>
          <p:cNvSpPr/>
          <p:nvPr/>
        </p:nvSpPr>
        <p:spPr>
          <a:xfrm>
            <a:off x="242055" y="1741715"/>
            <a:ext cx="1654629" cy="522514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From Literature</a:t>
            </a:r>
            <a:endParaRPr lang="en-US" dirty="0"/>
          </a:p>
        </p:txBody>
      </p:sp>
      <p:sp>
        <p:nvSpPr>
          <p:cNvPr id="9" name="Pentagon 8"/>
          <p:cNvSpPr/>
          <p:nvPr/>
        </p:nvSpPr>
        <p:spPr>
          <a:xfrm>
            <a:off x="262775" y="2780937"/>
            <a:ext cx="1654629" cy="522514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From Interview</a:t>
            </a:r>
            <a:endParaRPr lang="en-US" dirty="0"/>
          </a:p>
        </p:txBody>
      </p:sp>
      <p:sp>
        <p:nvSpPr>
          <p:cNvPr id="10" name="Pentagon 9"/>
          <p:cNvSpPr/>
          <p:nvPr/>
        </p:nvSpPr>
        <p:spPr>
          <a:xfrm>
            <a:off x="262775" y="4993980"/>
            <a:ext cx="1654629" cy="522514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6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88709" y="5014173"/>
            <a:ext cx="4684813" cy="24674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1" indent="0" algn="ctr">
              <a:buNone/>
            </a:pPr>
            <a:r>
              <a:rPr lang="en-US" sz="2400" i="1" dirty="0"/>
              <a:t>The ability to release software whenever we want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Release and Install in running / Deliver</a:t>
            </a:r>
          </a:p>
          <a:p>
            <a:r>
              <a:rPr lang="en-US" dirty="0"/>
              <a:t>Higher quality level of codebase</a:t>
            </a:r>
          </a:p>
          <a:p>
            <a:r>
              <a:rPr lang="en-US" dirty="0"/>
              <a:t>Strong quality assurance</a:t>
            </a:r>
          </a:p>
          <a:p>
            <a:endParaRPr lang="en-US" dirty="0"/>
          </a:p>
          <a:p>
            <a:pPr marL="0" lvl="1" indent="0" algn="ctr">
              <a:buNone/>
            </a:pPr>
            <a:r>
              <a:rPr lang="en-US" sz="2400" i="1" dirty="0"/>
              <a:t>The ability to release and install software in running </a:t>
            </a:r>
            <a:r>
              <a:rPr lang="en-US" sz="2400" i="1" dirty="0" smtClean="0"/>
              <a:t>system </a:t>
            </a:r>
            <a:br>
              <a:rPr lang="en-US" sz="2400" i="1" dirty="0" smtClean="0"/>
            </a:br>
            <a:r>
              <a:rPr lang="en-US" sz="2400" i="1" dirty="0" smtClean="0"/>
              <a:t>whenever </a:t>
            </a:r>
            <a:r>
              <a:rPr lang="en-US" sz="2400" i="1" dirty="0"/>
              <a:t>we want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Deployment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8" name="Line Callout 1 7"/>
          <p:cNvSpPr/>
          <p:nvPr/>
        </p:nvSpPr>
        <p:spPr>
          <a:xfrm>
            <a:off x="6514937" y="3696774"/>
            <a:ext cx="2373086" cy="735178"/>
          </a:xfrm>
          <a:prstGeom prst="borderCallout1">
            <a:avLst>
              <a:gd name="adj1" fmla="val 18750"/>
              <a:gd name="adj2" fmla="val -8333"/>
              <a:gd name="adj3" fmla="val 185547"/>
              <a:gd name="adj4" fmla="val -552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Otherwise: </a:t>
            </a:r>
            <a:br>
              <a:rPr lang="en-US" dirty="0" smtClean="0"/>
            </a:br>
            <a:r>
              <a:rPr lang="en-US" sz="2000" dirty="0" smtClean="0"/>
              <a:t>Continuous Delivery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016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Continuous Integration often on team level</a:t>
            </a:r>
          </a:p>
          <a:p>
            <a:r>
              <a:rPr lang="en-US" dirty="0" smtClean="0"/>
              <a:t>Continuous Deployment implies the whole organization to work in a continuous way</a:t>
            </a:r>
          </a:p>
          <a:p>
            <a:endParaRPr lang="en-US" dirty="0"/>
          </a:p>
          <a:p>
            <a:r>
              <a:rPr lang="en-US" dirty="0" smtClean="0"/>
              <a:t>Enterprise Continuous Integration [</a:t>
            </a:r>
            <a:r>
              <a:rPr lang="en-US" dirty="0" err="1" smtClean="0"/>
              <a:t>Ståhl</a:t>
            </a:r>
            <a:r>
              <a:rPr lang="en-US" dirty="0" smtClean="0"/>
              <a:t> and Bosch 2015]</a:t>
            </a:r>
          </a:p>
          <a:p>
            <a:endParaRPr lang="en-US" dirty="0"/>
          </a:p>
          <a:p>
            <a:r>
              <a:rPr lang="en-US" dirty="0" smtClean="0"/>
              <a:t>Continuous X includes a number of dimensions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in between…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745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/ Proposed Terminology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18</a:t>
            </a:fld>
            <a:endParaRPr lang="sv-S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1123"/>
              </p:ext>
            </p:extLst>
          </p:nvPr>
        </p:nvGraphicFramePr>
        <p:xfrm>
          <a:off x="468086" y="1712687"/>
          <a:ext cx="8196945" cy="484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232"/>
                <a:gridCol w="3015904"/>
                <a:gridCol w="1082569"/>
                <a:gridCol w="1085888"/>
                <a:gridCol w="1295676"/>
                <a:gridCol w="1295676"/>
              </a:tblGrid>
              <a:tr h="687029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Target/Receiver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78408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       </a:t>
                      </a:r>
                      <a:endParaRPr lang="en-US" sz="1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Other team/unit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Internal Customer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Development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partner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Consumer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</a:tr>
              <a:tr h="110113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 smtClean="0">
                          <a:solidFill>
                            <a:schemeClr val="tx1"/>
                          </a:solidFill>
                        </a:rPr>
                        <a:t>Range of Flow</a:t>
                      </a:r>
                    </a:p>
                  </a:txBody>
                  <a:tcPr marL="82296" marR="82296" marT="54864" marB="54864" vert="vert27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Integration (Integrate to test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and learn about the quality and fit of the delta)</a:t>
                      </a:r>
                      <a:endParaRPr lang="en-US" sz="1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0113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2. Delivery (Deliver a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delta to a target/receiver (no active test and learning))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978408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3. Deployment (Deploy to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a target/receiver’s runtime)</a:t>
                      </a:r>
                      <a:endParaRPr lang="en-US" sz="1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5188678" y="3466734"/>
            <a:ext cx="3139439" cy="3261361"/>
          </a:xfrm>
          <a:prstGeom prst="ellipse">
            <a:avLst/>
          </a:prstGeom>
          <a:gradFill rotWithShape="1">
            <a:gsLst>
              <a:gs pos="0">
                <a:srgbClr val="DDDDDD">
                  <a:shade val="70000"/>
                  <a:satMod val="150000"/>
                </a:srgbClr>
              </a:gs>
              <a:gs pos="34000">
                <a:srgbClr val="DDDDDD">
                  <a:shade val="70000"/>
                  <a:satMod val="140000"/>
                </a:srgbClr>
              </a:gs>
              <a:gs pos="70000">
                <a:srgbClr val="DDDDDD">
                  <a:tint val="100000"/>
                  <a:shade val="90000"/>
                  <a:satMod val="140000"/>
                </a:srgbClr>
              </a:gs>
              <a:gs pos="100000">
                <a:srgbClr val="DDDDDD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DDDDDD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“There is no </a:t>
            </a: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best practice</a:t>
            </a: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only 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most suited</a:t>
            </a:r>
            <a:r>
              <a:rPr kumimoji="0" lang="en-US" sz="2800" b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!”</a:t>
            </a:r>
            <a:endParaRPr kumimoji="0" lang="en-US" sz="28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96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3600" y="1763569"/>
            <a:ext cx="8219880" cy="59500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Systematic Literature Review to understand different dimensions of these terms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19</a:t>
            </a:fld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74572" y="2739571"/>
            <a:ext cx="0" cy="20864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292679" y="4844143"/>
            <a:ext cx="2095500" cy="743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74573" y="4844143"/>
            <a:ext cx="2299607" cy="780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22074" y="2431144"/>
            <a:ext cx="22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Organizational scope</a:t>
            </a:r>
            <a:endParaRPr lang="en-US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29274" y="3895899"/>
            <a:ext cx="201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Department level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29272" y="4337992"/>
            <a:ext cx="139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Team level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29273" y="3453807"/>
            <a:ext cx="17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Company level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29273" y="3011715"/>
            <a:ext cx="129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Customer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1" y="5733143"/>
            <a:ext cx="173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Technical scope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68286" y="4699001"/>
            <a:ext cx="142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Integration --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51215" y="4953001"/>
            <a:ext cx="114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Delivery --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5107" y="5188857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--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408717" y="5678715"/>
            <a:ext cx="175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Feedback speed</a:t>
            </a:r>
            <a:endParaRPr lang="en-US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4041324" y="5061857"/>
            <a:ext cx="89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   --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02073" y="5315859"/>
            <a:ext cx="100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Hour    --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89269" y="4881880"/>
            <a:ext cx="107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   --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11612" y="2630713"/>
            <a:ext cx="3266722" cy="2308324"/>
          </a:xfrm>
          <a:prstGeom prst="rect">
            <a:avLst/>
          </a:prstGeom>
          <a:solidFill>
            <a:srgbClr val="DCE6F2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Other dimensions</a:t>
            </a:r>
            <a:r>
              <a:rPr lang="en-US" b="1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Managing architecture, requirements, business drivers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Transparency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Testing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Practical scope: Vision, Constructive,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2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Acceptance testing schedule</a:t>
            </a:r>
          </a:p>
          <a:p>
            <a:endParaRPr lang="en-US" dirty="0"/>
          </a:p>
          <a:p>
            <a:r>
              <a:rPr lang="en-US" dirty="0" smtClean="0"/>
              <a:t>Job opportunities (interested? Contact Eric)</a:t>
            </a:r>
          </a:p>
          <a:p>
            <a:pPr lvl="1"/>
            <a:r>
              <a:rPr lang="en-US" dirty="0" smtClean="0"/>
              <a:t>Summer job: </a:t>
            </a:r>
            <a:br>
              <a:rPr lang="en-US" dirty="0" smtClean="0"/>
            </a:br>
            <a:r>
              <a:rPr lang="en-US" dirty="0" smtClean="0"/>
              <a:t>Machine Learning/Mining Software Repositories</a:t>
            </a:r>
          </a:p>
          <a:p>
            <a:pPr lvl="1"/>
            <a:r>
              <a:rPr lang="en-US" dirty="0" smtClean="0"/>
              <a:t>Teaching Assistant:</a:t>
            </a:r>
            <a:br>
              <a:rPr lang="en-US" dirty="0" smtClean="0"/>
            </a:br>
            <a:r>
              <a:rPr lang="en-US" dirty="0" smtClean="0"/>
              <a:t>Requirements Engineering, Sept-Oct</a:t>
            </a:r>
          </a:p>
          <a:p>
            <a:pPr lvl="1"/>
            <a:endParaRPr lang="en-US" dirty="0"/>
          </a:p>
          <a:p>
            <a:r>
              <a:rPr lang="en-US" dirty="0" smtClean="0"/>
              <a:t>Current research challenges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Requirements Engineering in Continuous Software Engineering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Part 2:</a:t>
            </a:r>
          </a:p>
          <a:p>
            <a:r>
              <a:rPr lang="en-US" dirty="0" smtClean="0"/>
              <a:t>Managing Requirements and Related Knowledge – continuously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5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332390" y="1722660"/>
            <a:ext cx="1600201" cy="1143001"/>
          </a:xfrm>
          <a:prstGeom prst="rect">
            <a:avLst/>
          </a:prstGeom>
          <a:ln>
            <a:solid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3" name="Group 73"/>
          <p:cNvGrpSpPr/>
          <p:nvPr/>
        </p:nvGrpSpPr>
        <p:grpSpPr>
          <a:xfrm>
            <a:off x="336291" y="3257550"/>
            <a:ext cx="1600201" cy="1014322"/>
            <a:chOff x="0" y="0"/>
            <a:chExt cx="1600200" cy="1014321"/>
          </a:xfrm>
        </p:grpSpPr>
        <p:sp>
          <p:nvSpPr>
            <p:cNvPr id="71" name="Shape 71"/>
            <p:cNvSpPr/>
            <p:nvPr/>
          </p:nvSpPr>
          <p:spPr>
            <a:xfrm>
              <a:off x="0" y="0"/>
              <a:ext cx="1600200" cy="101432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pic>
          <p:nvPicPr>
            <p:cNvPr id="72" name="image3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600200" cy="1014322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</p:pic>
      </p:grpSp>
      <p:pic>
        <p:nvPicPr>
          <p:cNvPr id="74" name="image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53" y="1646460"/>
            <a:ext cx="1548000" cy="70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1" y="2266950"/>
            <a:ext cx="1439998" cy="52251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2186541" y="1655726"/>
            <a:ext cx="7693185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3200"/>
              <a:t>The Need of Complementing Plan-Driven</a:t>
            </a:r>
          </a:p>
          <a:p>
            <a:pPr lvl="0"/>
            <a:r>
              <a:rPr sz="3200"/>
              <a:t>Requirements Engineering with Emerging</a:t>
            </a:r>
          </a:p>
          <a:p>
            <a:pPr lvl="0"/>
            <a:r>
              <a:rPr sz="3200"/>
              <a:t>Communication: Experiences from </a:t>
            </a:r>
          </a:p>
          <a:p>
            <a:pPr lvl="0"/>
            <a:r>
              <a:rPr sz="3200"/>
              <a:t>Volvo Car Group</a:t>
            </a:r>
          </a:p>
        </p:txBody>
      </p:sp>
      <p:sp>
        <p:nvSpPr>
          <p:cNvPr id="77" name="Shape 77"/>
          <p:cNvSpPr/>
          <p:nvPr/>
        </p:nvSpPr>
        <p:spPr>
          <a:xfrm>
            <a:off x="2193302" y="4195395"/>
            <a:ext cx="398176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Ulf Eliasson, Rogardt Heldal, </a:t>
            </a:r>
          </a:p>
          <a:p>
            <a:pPr lvl="0"/>
            <a:r>
              <a:rPr sz="2400" dirty="0"/>
              <a:t>Eric Knauss, Patrizio Pelliccione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963" y="4998036"/>
            <a:ext cx="1211984" cy="1568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459" y="4998036"/>
            <a:ext cx="1211984" cy="1568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936" y="4998037"/>
            <a:ext cx="1225687" cy="1586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92" y="4998037"/>
            <a:ext cx="1586184" cy="1586184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491" y="504282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9705" y="4875951"/>
            <a:ext cx="2523663" cy="18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97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685800" y="3257210"/>
            <a:ext cx="7772400" cy="147002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24611">
              <a:defRPr sz="2768"/>
            </a:lvl1pPr>
          </a:lstStyle>
          <a:p>
            <a:pPr lvl="0">
              <a:defRPr sz="1800"/>
            </a:pPr>
            <a:r>
              <a:rPr lang="sv-SE" sz="2800" dirty="0" smtClean="0"/>
              <a:t>To </a:t>
            </a:r>
            <a:r>
              <a:rPr lang="sv-SE" sz="2800" dirty="0" err="1" smtClean="0"/>
              <a:t>change</a:t>
            </a:r>
            <a:r>
              <a:rPr sz="2800" dirty="0" smtClean="0"/>
              <a:t> </a:t>
            </a:r>
            <a:r>
              <a:rPr sz="2800" dirty="0"/>
              <a:t>plan-driven organisation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when </a:t>
            </a:r>
            <a:r>
              <a:rPr lang="en-US" sz="2800" dirty="0" smtClean="0"/>
              <a:t>need </a:t>
            </a:r>
            <a:r>
              <a:rPr sz="2800" dirty="0" smtClean="0"/>
              <a:t>for </a:t>
            </a:r>
            <a:r>
              <a:rPr sz="2800" b="1" dirty="0"/>
              <a:t>faster </a:t>
            </a:r>
            <a:r>
              <a:rPr sz="2800" b="1" dirty="0" smtClean="0"/>
              <a:t>innovation </a:t>
            </a:r>
            <a:r>
              <a:rPr sz="2800" dirty="0"/>
              <a:t>and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b="1" dirty="0" smtClean="0"/>
              <a:t>shorter </a:t>
            </a:r>
            <a:r>
              <a:rPr sz="2800" b="1" dirty="0"/>
              <a:t>time to market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tx1"/>
                </a:solidFill>
              </a:rPr>
              <a:t>increases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xfrm>
            <a:off x="1371600" y="2554549"/>
            <a:ext cx="6400800" cy="1752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Research Problem: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0" y="6105105"/>
            <a:ext cx="6616660" cy="7733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2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Research Questions 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smtClean="0"/>
              <a:t>RQ1</a:t>
            </a:r>
            <a:r>
              <a:rPr sz="3200"/>
              <a:t>: How do requirements flow between stakeholders of automotive (software) engineering?</a:t>
            </a:r>
          </a:p>
          <a:p>
            <a:pPr lvl="0">
              <a:defRPr sz="1800"/>
            </a:pPr>
            <a:r>
              <a:rPr sz="3200" dirty="0"/>
              <a:t>RQ2: Is there a need for shorter feedback loops for requirements validation?</a:t>
            </a:r>
          </a:p>
        </p:txBody>
      </p:sp>
    </p:spTree>
    <p:extLst>
      <p:ext uri="{BB962C8B-B14F-4D97-AF65-F5344CB8AC3E}">
        <p14:creationId xmlns:p14="http://schemas.microsoft.com/office/powerpoint/2010/main" val="261783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defTabSz="452627">
              <a:defRPr sz="3861"/>
            </a:lvl1pPr>
          </a:lstStyle>
          <a:p>
            <a:pPr lvl="0">
              <a:defRPr sz="1800"/>
            </a:pPr>
            <a:r>
              <a:rPr sz="3861"/>
              <a:t>Reqts. flow in automotive ecosystem</a:t>
            </a:r>
          </a:p>
        </p:txBody>
      </p:sp>
      <p:graphicFrame>
        <p:nvGraphicFramePr>
          <p:cNvPr id="86" name="Table 86"/>
          <p:cNvGraphicFramePr/>
          <p:nvPr>
            <p:extLst>
              <p:ext uri="{D42A27DB-BD31-4B8C-83A1-F6EECF244321}">
                <p14:modId xmlns:p14="http://schemas.microsoft.com/office/powerpoint/2010/main" val="883088279"/>
              </p:ext>
            </p:extLst>
          </p:nvPr>
        </p:nvGraphicFramePr>
        <p:xfrm>
          <a:off x="237067" y="1651563"/>
          <a:ext cx="8652933" cy="5034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34267"/>
                <a:gridCol w="2252134"/>
                <a:gridCol w="3166532"/>
              </a:tblGrid>
              <a:tr h="370840"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/>
                        <a:t>Challenge</a:t>
                      </a:r>
                      <a:endParaRPr sz="1200" b="0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Practices</a:t>
                      </a:r>
                      <a:endParaRPr sz="1200" b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Recommendations</a:t>
                      </a:r>
                      <a:endParaRPr sz="1200" b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</a:tr>
              <a:tr h="82296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 dirty="0"/>
                        <a:t>Balancing under-specification and over-specification of requirements </a:t>
                      </a:r>
                      <a:endParaRPr sz="1200" b="0" i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Assumptions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Networking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Infrastructure for communication and feedback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64008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Synchronizing cross-function and cross-system requirements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Continuous integration and deployment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Friction for changing requirements increases over time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Workarounds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Defer commitment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 dirty="0"/>
                        <a:t>Avoid premature commitment </a:t>
                      </a:r>
                      <a:endParaRPr sz="1200" b="0" i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Workarounds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 dirty="0"/>
                        <a:t>On demand / Just-in-time </a:t>
                      </a:r>
                      <a:r>
                        <a:rPr sz="1200" dirty="0" smtClean="0"/>
                        <a:t>RE</a:t>
                      </a:r>
                      <a:endParaRPr sz="1200" b="0" i="1" dirty="0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lang="en-GB" sz="1200" noProof="0" dirty="0" smtClean="0"/>
                        <a:t>Requirements need context </a:t>
                      </a:r>
                      <a:endParaRPr lang="en-GB" sz="1200" b="0" i="1" noProof="0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lang="en-GB" sz="1200" noProof="0" dirty="0" smtClean="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lang="en-GB" sz="1200" noProof="0" dirty="0" smtClean="0"/>
                        <a:t>Oral communication </a:t>
                      </a:r>
                      <a:endParaRPr lang="en-GB" sz="1200" b="0" i="1" noProof="0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lang="en-GB" sz="1200" noProof="0" dirty="0" smtClean="0"/>
                        <a:t>Rational and context as by-product </a:t>
                      </a:r>
                      <a:endParaRPr lang="en-GB" sz="1200" b="0" i="1" noProof="0" dirty="0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Slow feedback cycle on requirements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Short iterations / agile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Virtual verification early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Balancing the need for oral communication and thorough documentation of requirements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Rationale as by-product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Find the right person for getting or giving feedback or information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Expert seeking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Facilitate networking within company and supply-chain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Sufficiently fast supplier interaction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 dirty="0"/>
                        <a:t>New business cases / opportunities for suppliers</a:t>
                      </a:r>
                      <a:endParaRPr sz="1200" b="0" i="1" dirty="0"/>
                    </a:p>
                  </a:txBody>
                  <a:tcPr marL="45720" marR="45720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82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Context 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63741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090089" y="6289954"/>
            <a:ext cx="486000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MODELS 2014, Agile MDE in mechatronic systems - an industrial case study, Ulf Eliasson - ulf.eliasson@volvocars.com</a:t>
            </a:r>
          </a:p>
        </p:txBody>
      </p:sp>
      <p:pic>
        <p:nvPicPr>
          <p:cNvPr id="104" name="image6.jpg" descr="C:\portable_workspace\docs\models_2014_presentation\images\V60_phev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24451" y="-1053278"/>
            <a:ext cx="12858065" cy="9406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453599" y="569218"/>
            <a:ext cx="7247882" cy="77760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 dirty="0" smtClean="0"/>
              <a:t>Car is a complex system  </a:t>
            </a:r>
            <a:endParaRPr lang="en-GB" dirty="0"/>
          </a:p>
        </p:txBody>
      </p:sp>
      <p:sp>
        <p:nvSpPr>
          <p:cNvPr id="108" name="Shape 108"/>
          <p:cNvSpPr/>
          <p:nvPr/>
        </p:nvSpPr>
        <p:spPr>
          <a:xfrm>
            <a:off x="1751647" y="5552615"/>
            <a:ext cx="564070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/>
          </a:lstStyle>
          <a:p>
            <a:pPr lvl="0"/>
            <a:r>
              <a:rPr dirty="0"/>
              <a:t>Modern cars are complex distributed software in moving, safety-critical, mechatronic systems.</a:t>
            </a:r>
          </a:p>
        </p:txBody>
      </p:sp>
      <p:sp>
        <p:nvSpPr>
          <p:cNvPr id="3" name="Rectangle 2"/>
          <p:cNvSpPr/>
          <p:nvPr/>
        </p:nvSpPr>
        <p:spPr>
          <a:xfrm>
            <a:off x="711198" y="1737618"/>
            <a:ext cx="7825363" cy="3062982"/>
          </a:xfrm>
          <a:prstGeom prst="rect">
            <a:avLst/>
          </a:prstGeom>
          <a:solidFill>
            <a:schemeClr val="tx1">
              <a:alpha val="62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7825" y="1970490"/>
            <a:ext cx="7568737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The </a:t>
            </a:r>
            <a:r>
              <a:rPr lang="en-GB" sz="2800" dirty="0">
                <a:solidFill>
                  <a:schemeClr val="bg1"/>
                </a:solidFill>
              </a:rPr>
              <a:t>most advanced </a:t>
            </a:r>
            <a:r>
              <a:rPr lang="en-GB" sz="2800" dirty="0" smtClean="0">
                <a:solidFill>
                  <a:schemeClr val="bg1"/>
                </a:solidFill>
              </a:rPr>
              <a:t>cars have </a:t>
            </a:r>
            <a:r>
              <a:rPr lang="en-GB" sz="2800" dirty="0">
                <a:solidFill>
                  <a:schemeClr val="bg1"/>
                </a:solidFill>
              </a:rPr>
              <a:t>more/comparable </a:t>
            </a:r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software </a:t>
            </a:r>
            <a:r>
              <a:rPr lang="en-GB" sz="2800" dirty="0">
                <a:solidFill>
                  <a:schemeClr val="bg1"/>
                </a:solidFill>
              </a:rPr>
              <a:t>than fighter </a:t>
            </a:r>
            <a:r>
              <a:rPr lang="en-GB" sz="2800" dirty="0" smtClean="0">
                <a:solidFill>
                  <a:schemeClr val="bg1"/>
                </a:solidFill>
              </a:rPr>
              <a:t>airplanes …</a:t>
            </a:r>
          </a:p>
          <a:p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  <a:p>
            <a:r>
              <a:rPr lang="en-GB" sz="2800" dirty="0" smtClean="0">
                <a:solidFill>
                  <a:srgbClr val="FFFFFF"/>
                </a:solidFill>
              </a:rPr>
              <a:t>… said </a:t>
            </a:r>
            <a:r>
              <a:rPr lang="en-GB" sz="2800" dirty="0">
                <a:solidFill>
                  <a:srgbClr val="FFFFFF"/>
                </a:solidFill>
              </a:rPr>
              <a:t>by Alfred </a:t>
            </a:r>
            <a:r>
              <a:rPr lang="en-GB" sz="2800" dirty="0" err="1">
                <a:solidFill>
                  <a:srgbClr val="FFFFFF"/>
                </a:solidFill>
              </a:rPr>
              <a:t>Katzenbach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 smtClean="0">
                <a:solidFill>
                  <a:srgbClr val="FFFFFF"/>
                </a:solidFill>
              </a:rPr>
              <a:t>the former </a:t>
            </a:r>
            <a:r>
              <a:rPr lang="en-GB" sz="2800" dirty="0">
                <a:solidFill>
                  <a:srgbClr val="FFFFFF"/>
                </a:solidFill>
              </a:rPr>
              <a:t>director of </a:t>
            </a:r>
            <a:endParaRPr lang="en-GB" sz="2800" dirty="0" smtClean="0">
              <a:solidFill>
                <a:srgbClr val="FFFFFF"/>
              </a:solidFill>
            </a:endParaRPr>
          </a:p>
          <a:p>
            <a:r>
              <a:rPr lang="en-GB" sz="2800" dirty="0" smtClean="0">
                <a:solidFill>
                  <a:srgbClr val="FFFFFF"/>
                </a:solidFill>
              </a:rPr>
              <a:t>information technology management </a:t>
            </a:r>
            <a:r>
              <a:rPr lang="en-GB" sz="2800" dirty="0">
                <a:solidFill>
                  <a:srgbClr val="FFFFFF"/>
                </a:solidFill>
              </a:rPr>
              <a:t>at </a:t>
            </a:r>
            <a:r>
              <a:rPr lang="en-GB" sz="2800" dirty="0" smtClean="0">
                <a:solidFill>
                  <a:srgbClr val="FFFFFF"/>
                </a:solidFill>
              </a:rPr>
              <a:t>Daimler</a:t>
            </a:r>
            <a:r>
              <a:rPr lang="en-GB" sz="2400" dirty="0" smtClean="0">
                <a:solidFill>
                  <a:srgbClr val="FFFFFF"/>
                </a:solidFill>
              </a:rPr>
              <a:t>.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085" y="-1002478"/>
            <a:ext cx="2989732" cy="29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535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Innovation  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/>
              <a:t>Reduced energy consumption</a:t>
            </a:r>
          </a:p>
          <a:p>
            <a:pPr lvl="0">
              <a:defRPr sz="1800"/>
            </a:pPr>
            <a:r>
              <a:rPr sz="3200" dirty="0"/>
              <a:t>Connected cars </a:t>
            </a:r>
          </a:p>
          <a:p>
            <a:pPr lvl="0">
              <a:defRPr sz="1800"/>
            </a:pPr>
            <a:r>
              <a:rPr sz="3200" dirty="0"/>
              <a:t>Autonomous cars, basically creating robots</a:t>
            </a:r>
          </a:p>
          <a:p>
            <a:pPr lvl="0">
              <a:defRPr sz="1800"/>
            </a:pPr>
            <a:r>
              <a:rPr sz="3200" dirty="0"/>
              <a:t>…  </a:t>
            </a:r>
          </a:p>
          <a:p>
            <a:pPr lvl="0">
              <a:defRPr sz="1800"/>
            </a:pPr>
            <a:endParaRPr sz="3200" dirty="0"/>
          </a:p>
          <a:p>
            <a:pPr lvl="0">
              <a:defRPr sz="1800"/>
            </a:pPr>
            <a:r>
              <a:rPr sz="3200" dirty="0"/>
              <a:t>… All of this </a:t>
            </a:r>
            <a:r>
              <a:rPr lang="en-US" sz="3200" dirty="0" smtClean="0">
                <a:solidFill>
                  <a:srgbClr val="000000"/>
                </a:solidFill>
              </a:rPr>
              <a:t>requires</a:t>
            </a:r>
            <a:r>
              <a:rPr sz="3200" dirty="0" smtClean="0">
                <a:solidFill>
                  <a:srgbClr val="000000"/>
                </a:solidFill>
              </a:rPr>
              <a:t> </a:t>
            </a:r>
            <a:r>
              <a:rPr sz="3200" dirty="0"/>
              <a:t>a lot of Software!</a:t>
            </a:r>
          </a:p>
        </p:txBody>
      </p:sp>
    </p:spTree>
    <p:extLst>
      <p:ext uri="{BB962C8B-B14F-4D97-AF65-F5344CB8AC3E}">
        <p14:creationId xmlns:p14="http://schemas.microsoft.com/office/powerpoint/2010/main" val="55696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77813" y="476250"/>
            <a:ext cx="7173912" cy="7207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ea typeface="ＭＳ Ｐゴシック" pitchFamily="34" charset="-128"/>
              </a:rPr>
              <a:t>Automotive Software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72008" y="1938883"/>
            <a:ext cx="9180512" cy="2780928"/>
          </a:xfr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90% of innovation from </a:t>
            </a:r>
          </a:p>
          <a:p>
            <a:pPr marL="0" indent="0">
              <a:buNone/>
              <a:defRPr/>
            </a:pPr>
            <a:r>
              <a:rPr lang="en-US" sz="9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   electronics </a:t>
            </a:r>
          </a:p>
          <a:p>
            <a:pPr lvl="1">
              <a:defRPr/>
            </a:pPr>
            <a:r>
              <a:rPr lang="en-US" altLang="en-US" sz="7200" dirty="0" smtClean="0">
                <a:solidFill>
                  <a:srgbClr val="000000"/>
                </a:solidFill>
                <a:cs typeface="Arial" panose="020B0604020202020204" pitchFamily="34" charset="0"/>
              </a:rPr>
              <a:t>B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Hardung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, T.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Kölzow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, and A.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Krüger</a:t>
            </a:r>
            <a:endParaRPr lang="en-US" sz="72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80% of that from software </a:t>
            </a:r>
            <a:endParaRPr lang="en-US" sz="9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B.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Hardung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, T.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Kölzow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, and A. </a:t>
            </a:r>
            <a:r>
              <a:rPr lang="en-US" altLang="en-US" sz="72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Krüger</a:t>
            </a:r>
            <a:endParaRPr lang="en-US" altLang="en-US" sz="72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The amount and complexity of </a:t>
            </a:r>
          </a:p>
          <a:p>
            <a:pPr marL="0" indent="0">
              <a:buNone/>
              <a:defRPr/>
            </a:pP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    software in cars increase</a:t>
            </a:r>
            <a:endParaRPr lang="en-US" sz="9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C. Ebert and C. Jones,</a:t>
            </a:r>
            <a:endParaRPr lang="en-US" sz="72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sv-SE" sz="9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sv-SE" sz="9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sv-SE" sz="9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New hybrid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vehicles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add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even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more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safety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critical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software!</a:t>
            </a:r>
            <a:endParaRPr lang="en-US" sz="9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indent="0" eaLnBrk="1" hangingPunct="1">
              <a:defRPr/>
            </a:pPr>
            <a:endParaRPr lang="en-US" sz="3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819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315200"/>
              </p:ext>
            </p:extLst>
          </p:nvPr>
        </p:nvGraphicFramePr>
        <p:xfrm>
          <a:off x="4716016" y="1650851"/>
          <a:ext cx="4516438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4" imgW="3492500" imgH="2616200" progId="Visio.Drawing.11">
                  <p:embed/>
                </p:oleObj>
              </mc:Choice>
              <mc:Fallback>
                <p:oleObj name="Visio" r:id="rId4" imgW="3492500" imgH="26162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1650851"/>
                        <a:ext cx="4516438" cy="3362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rc 6"/>
          <p:cNvSpPr/>
          <p:nvPr/>
        </p:nvSpPr>
        <p:spPr>
          <a:xfrm rot="18288629">
            <a:off x="3757200" y="3100347"/>
            <a:ext cx="8502650" cy="5967413"/>
          </a:xfrm>
          <a:prstGeom prst="arc">
            <a:avLst>
              <a:gd name="adj1" fmla="val 16200000"/>
              <a:gd name="adj2" fmla="val 19078631"/>
            </a:avLst>
          </a:prstGeom>
          <a:ln>
            <a:solidFill>
              <a:srgbClr val="FF0000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5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131" y="1089324"/>
            <a:ext cx="8071055" cy="523764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100+ ECUs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595309" y="1428881"/>
            <a:ext cx="4155270" cy="4687053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9898" y="1946600"/>
            <a:ext cx="3254104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alibri"/>
              </a:rPr>
              <a:t>Thousands of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rgbClr val="FFFFFF"/>
                </a:solidFill>
              </a:rPr>
              <a:t>c</a:t>
            </a:r>
            <a:r>
              <a:rPr lang="en-GB" sz="3600" dirty="0" smtClean="0">
                <a:solidFill>
                  <a:srgbClr val="FFFFFF"/>
                </a:solidFill>
              </a:rPr>
              <a:t>omponents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rgbClr val="FFFFFF"/>
                </a:solidFill>
              </a:rPr>
              <a:t>o</a:t>
            </a:r>
            <a:r>
              <a:rPr lang="en-GB" sz="3600" dirty="0" smtClean="0">
                <a:solidFill>
                  <a:srgbClr val="FFFFFF"/>
                </a:solidFill>
              </a:rPr>
              <a:t>n more than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 smtClean="0">
                <a:solidFill>
                  <a:srgbClr val="FFFFFF"/>
                </a:solidFill>
              </a:rPr>
              <a:t>100 computers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rgbClr val="FFFFFF"/>
                </a:solidFill>
              </a:rPr>
              <a:t>l</a:t>
            </a:r>
            <a:r>
              <a:rPr lang="en-GB" sz="3600" dirty="0" smtClean="0">
                <a:solidFill>
                  <a:srgbClr val="FFFFFF"/>
                </a:solidFill>
              </a:rPr>
              <a:t>inked to sensors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rgbClr val="FFFFFF"/>
                </a:solidFill>
              </a:rPr>
              <a:t>a</a:t>
            </a:r>
            <a:r>
              <a:rPr lang="en-GB" sz="3600" dirty="0" smtClean="0">
                <a:solidFill>
                  <a:srgbClr val="FFFFFF"/>
                </a:solidFill>
              </a:rPr>
              <a:t>nd actuators.  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89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Agile </a:t>
            </a:r>
            <a:r>
              <a:rPr lang="en-US" sz="4000" dirty="0"/>
              <a:t>workshop – Acceptance Test No </a:t>
            </a:r>
            <a:r>
              <a:rPr lang="en-US" sz="4000" dirty="0" smtClean="0"/>
              <a:t>3</a:t>
            </a:r>
            <a:r>
              <a:rPr lang="en-US" sz="4000" dirty="0" smtClean="0"/>
              <a:t>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833063"/>
            <a:ext cx="78592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Welcome to the </a:t>
            </a:r>
            <a:r>
              <a:rPr lang="en-US" sz="2000" dirty="0" smtClean="0">
                <a:solidFill>
                  <a:srgbClr val="FF0000"/>
                </a:solidFill>
              </a:rPr>
              <a:t>third</a:t>
            </a:r>
            <a:r>
              <a:rPr lang="en-US" sz="2000" dirty="0" smtClean="0"/>
              <a:t> Acceptance </a:t>
            </a:r>
            <a:r>
              <a:rPr lang="en-US" sz="2000" dirty="0"/>
              <a:t>Test for the Android </a:t>
            </a:r>
            <a:r>
              <a:rPr lang="en-US" sz="2000" dirty="0" smtClean="0"/>
              <a:t>App </a:t>
            </a:r>
            <a:r>
              <a:rPr lang="en-US" sz="2000" dirty="0"/>
              <a:t>project</a:t>
            </a:r>
            <a:r>
              <a:rPr lang="en-US" sz="2000" dirty="0" smtClean="0"/>
              <a:t>.</a:t>
            </a:r>
          </a:p>
          <a:p>
            <a:pPr lvl="0"/>
            <a:endParaRPr lang="sv-S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Each group will have </a:t>
            </a:r>
            <a:r>
              <a:rPr lang="en-US" sz="2000" b="1" dirty="0"/>
              <a:t>3</a:t>
            </a:r>
            <a:r>
              <a:rPr lang="en-US" sz="2000" b="1" dirty="0" smtClean="0"/>
              <a:t>0</a:t>
            </a:r>
            <a:r>
              <a:rPr lang="en-US" sz="2000" dirty="0" smtClean="0"/>
              <a:t> </a:t>
            </a:r>
            <a:r>
              <a:rPr lang="en-US" sz="2000" b="1" dirty="0"/>
              <a:t>minutes</a:t>
            </a:r>
            <a:r>
              <a:rPr lang="en-US" sz="2000" dirty="0"/>
              <a:t> to show </a:t>
            </a:r>
            <a:r>
              <a:rPr lang="en-US" sz="2000" b="1" dirty="0">
                <a:solidFill>
                  <a:srgbClr val="FF0000"/>
                </a:solidFill>
              </a:rPr>
              <a:t>current status and features of </a:t>
            </a:r>
            <a:r>
              <a:rPr lang="en-US" sz="2000" b="1" dirty="0" smtClean="0">
                <a:solidFill>
                  <a:srgbClr val="FF0000"/>
                </a:solidFill>
              </a:rPr>
              <a:t>their </a:t>
            </a:r>
            <a:r>
              <a:rPr lang="en-US" sz="2000" b="1" dirty="0">
                <a:solidFill>
                  <a:srgbClr val="FF0000"/>
                </a:solidFill>
              </a:rPr>
              <a:t>project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on to discuss the </a:t>
            </a:r>
            <a:r>
              <a:rPr lang="en-US" sz="2000" b="1" dirty="0" smtClean="0">
                <a:solidFill>
                  <a:srgbClr val="FF0000"/>
                </a:solidFill>
              </a:rPr>
              <a:t>use </a:t>
            </a:r>
            <a:r>
              <a:rPr lang="en-US" sz="2000" b="1" dirty="0">
                <a:solidFill>
                  <a:srgbClr val="FF0000"/>
                </a:solidFill>
              </a:rPr>
              <a:t>of an Agile development </a:t>
            </a:r>
            <a:r>
              <a:rPr lang="en-US" sz="2000" b="1" dirty="0" smtClean="0">
                <a:solidFill>
                  <a:srgbClr val="FF0000"/>
                </a:solidFill>
              </a:rPr>
              <a:t>approach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0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Please note the time </a:t>
            </a:r>
            <a:r>
              <a:rPr lang="en-US" sz="2000" dirty="0" smtClean="0"/>
              <a:t>restrictions, </a:t>
            </a:r>
            <a:r>
              <a:rPr lang="en-US" sz="2000" dirty="0"/>
              <a:t>meaning </a:t>
            </a:r>
            <a:r>
              <a:rPr lang="en-US" sz="2000" b="1" dirty="0" smtClean="0"/>
              <a:t>“Be on time!”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All group members </a:t>
            </a:r>
            <a:r>
              <a:rPr lang="en-US" sz="2000" dirty="0" smtClean="0"/>
              <a:t>should bring their </a:t>
            </a:r>
            <a:r>
              <a:rPr lang="en-US" sz="2000" dirty="0"/>
              <a:t>laptop where the App should be demonstrated and the development environment (i.e. Trello, </a:t>
            </a:r>
            <a:r>
              <a:rPr lang="en-US" sz="2000" dirty="0" err="1" smtClean="0"/>
              <a:t>Github</a:t>
            </a:r>
            <a:r>
              <a:rPr lang="en-US" sz="2000" dirty="0"/>
              <a:t>) should also be accessible</a:t>
            </a:r>
            <a:r>
              <a:rPr lang="en-US" sz="2000" dirty="0" smtClean="0"/>
              <a:t>.</a:t>
            </a:r>
          </a:p>
          <a:p>
            <a:pPr lvl="0"/>
            <a:endParaRPr lang="en-US" sz="20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If you can’t attend, please tell us (Magnus/Terese) via mail </a:t>
            </a:r>
            <a:r>
              <a:rPr lang="en-US" sz="2000" b="1" dirty="0" smtClean="0">
                <a:solidFill>
                  <a:srgbClr val="FF0000"/>
                </a:solidFill>
              </a:rPr>
              <a:t>before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490637" y="1463731"/>
            <a:ext cx="208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May-12 13:15-15:45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3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-184365" y="6243087"/>
            <a:ext cx="5436788" cy="8453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20"/>
          <p:cNvGrpSpPr/>
          <p:nvPr/>
        </p:nvGrpSpPr>
        <p:grpSpPr>
          <a:xfrm>
            <a:off x="7700202" y="457214"/>
            <a:ext cx="1188983" cy="652579"/>
            <a:chOff x="0" y="0"/>
            <a:chExt cx="1188982" cy="652578"/>
          </a:xfrm>
        </p:grpSpPr>
        <p:sp>
          <p:nvSpPr>
            <p:cNvPr id="118" name="Shape 118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F500+</a:t>
              </a: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2272224" y="483694"/>
            <a:ext cx="1188983" cy="652580"/>
            <a:chOff x="0" y="0"/>
            <a:chExt cx="1188982" cy="652578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F1</a:t>
              </a:r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3801862" y="475102"/>
            <a:ext cx="1188983" cy="652580"/>
            <a:chOff x="0" y="0"/>
            <a:chExt cx="1188982" cy="652578"/>
          </a:xfrm>
        </p:grpSpPr>
        <p:sp>
          <p:nvSpPr>
            <p:cNvPr id="124" name="Shape 124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F2</a:t>
              </a:r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5483107" y="483694"/>
            <a:ext cx="1188983" cy="652580"/>
            <a:chOff x="0" y="0"/>
            <a:chExt cx="1188982" cy="652578"/>
          </a:xfrm>
        </p:grpSpPr>
        <p:sp>
          <p:nvSpPr>
            <p:cNvPr id="127" name="Shape 127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F3</a:t>
              </a:r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2111249" y="1691520"/>
            <a:ext cx="1448000" cy="1206419"/>
            <a:chOff x="0" y="-1"/>
            <a:chExt cx="1447998" cy="1206418"/>
          </a:xfrm>
        </p:grpSpPr>
        <p:sp>
          <p:nvSpPr>
            <p:cNvPr id="130" name="Shape 130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FR1</a:t>
              </a:r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7451267" y="1691520"/>
            <a:ext cx="1692735" cy="1206419"/>
            <a:chOff x="0" y="-1"/>
            <a:chExt cx="1692733" cy="1206418"/>
          </a:xfrm>
        </p:grpSpPr>
        <p:sp>
          <p:nvSpPr>
            <p:cNvPr id="133" name="Shape 133"/>
            <p:cNvSpPr/>
            <p:nvPr/>
          </p:nvSpPr>
          <p:spPr>
            <a:xfrm>
              <a:off x="0" y="-1"/>
              <a:ext cx="1692733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3849" y="0"/>
                  </a:lnTo>
                  <a:lnTo>
                    <a:pt x="17751" y="0"/>
                  </a:lnTo>
                  <a:lnTo>
                    <a:pt x="21600" y="10800"/>
                  </a:lnTo>
                  <a:lnTo>
                    <a:pt x="17751" y="21600"/>
                  </a:lnTo>
                  <a:lnTo>
                    <a:pt x="384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41595" y="418542"/>
              <a:ext cx="1209542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FR500+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5340019" y="1691520"/>
            <a:ext cx="1448000" cy="1206419"/>
            <a:chOff x="0" y="-1"/>
            <a:chExt cx="1447998" cy="1206418"/>
          </a:xfrm>
        </p:grpSpPr>
        <p:sp>
          <p:nvSpPr>
            <p:cNvPr id="136" name="Shape 136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FR3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3658775" y="1691520"/>
            <a:ext cx="1448000" cy="1206419"/>
            <a:chOff x="0" y="-1"/>
            <a:chExt cx="1447998" cy="1206418"/>
          </a:xfrm>
        </p:grpSpPr>
        <p:sp>
          <p:nvSpPr>
            <p:cNvPr id="139" name="Shape 139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FR2</a:t>
              </a:r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2468968" y="3309392"/>
            <a:ext cx="1448001" cy="840760"/>
            <a:chOff x="-1" y="0"/>
            <a:chExt cx="1448000" cy="840758"/>
          </a:xfrm>
        </p:grpSpPr>
        <p:sp>
          <p:nvSpPr>
            <p:cNvPr id="142" name="Shape 142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SS1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4016477" y="3327281"/>
            <a:ext cx="1448001" cy="840760"/>
            <a:chOff x="-1" y="0"/>
            <a:chExt cx="1448000" cy="840758"/>
          </a:xfrm>
        </p:grpSpPr>
        <p:sp>
          <p:nvSpPr>
            <p:cNvPr id="145" name="Shape 145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SS2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5608248" y="3327300"/>
            <a:ext cx="1448001" cy="840759"/>
            <a:chOff x="-1" y="0"/>
            <a:chExt cx="1448000" cy="840758"/>
          </a:xfrm>
        </p:grpSpPr>
        <p:sp>
          <p:nvSpPr>
            <p:cNvPr id="148" name="Shape 148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12053" y="235713"/>
              <a:ext cx="102389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SS3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7260123" y="3309392"/>
            <a:ext cx="1448001" cy="840760"/>
            <a:chOff x="-1" y="0"/>
            <a:chExt cx="1448000" cy="840758"/>
          </a:xfrm>
        </p:grpSpPr>
        <p:sp>
          <p:nvSpPr>
            <p:cNvPr id="151" name="Shape 151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SS50+</a:t>
              </a:r>
            </a:p>
          </p:txBody>
        </p:sp>
      </p:grpSp>
      <p:grpSp>
        <p:nvGrpSpPr>
          <p:cNvPr id="159" name="Group 159"/>
          <p:cNvGrpSpPr/>
          <p:nvPr/>
        </p:nvGrpSpPr>
        <p:grpSpPr>
          <a:xfrm>
            <a:off x="7270938" y="4624653"/>
            <a:ext cx="1136114" cy="1073185"/>
            <a:chOff x="-1" y="-1"/>
            <a:chExt cx="1136113" cy="1073184"/>
          </a:xfrm>
        </p:grpSpPr>
        <p:sp>
          <p:nvSpPr>
            <p:cNvPr id="154" name="Shape 154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100+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3022012" y="4651132"/>
            <a:ext cx="1136114" cy="1073185"/>
            <a:chOff x="-1" y="-1"/>
            <a:chExt cx="1136113" cy="1073184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4306867" y="4651132"/>
            <a:ext cx="1136114" cy="1073185"/>
            <a:chOff x="-1" y="-1"/>
            <a:chExt cx="1136113" cy="1073184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77" name="Group 177"/>
          <p:cNvGrpSpPr/>
          <p:nvPr/>
        </p:nvGrpSpPr>
        <p:grpSpPr>
          <a:xfrm>
            <a:off x="5657628" y="4624653"/>
            <a:ext cx="1136114" cy="1073185"/>
            <a:chOff x="-1" y="-1"/>
            <a:chExt cx="1136113" cy="1073184"/>
          </a:xfrm>
        </p:grpSpPr>
        <p:sp>
          <p:nvSpPr>
            <p:cNvPr id="172" name="Shape 172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178" name="Shape 178"/>
          <p:cNvSpPr/>
          <p:nvPr/>
        </p:nvSpPr>
        <p:spPr>
          <a:xfrm>
            <a:off x="-35777" y="339892"/>
            <a:ext cx="118277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Function </a:t>
            </a:r>
          </a:p>
        </p:txBody>
      </p:sp>
      <p:sp>
        <p:nvSpPr>
          <p:cNvPr id="179" name="Shape 179"/>
          <p:cNvSpPr/>
          <p:nvPr/>
        </p:nvSpPr>
        <p:spPr>
          <a:xfrm>
            <a:off x="-35778" y="1574206"/>
            <a:ext cx="146575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/>
              <a:t>Function </a:t>
            </a:r>
          </a:p>
          <a:p>
            <a:pPr lvl="0"/>
            <a:r>
              <a:rPr sz="2400"/>
              <a:t>Realization </a:t>
            </a:r>
          </a:p>
        </p:txBody>
      </p:sp>
      <p:sp>
        <p:nvSpPr>
          <p:cNvPr id="180" name="Shape 180"/>
          <p:cNvSpPr/>
          <p:nvPr/>
        </p:nvSpPr>
        <p:spPr>
          <a:xfrm>
            <a:off x="-35784" y="3112617"/>
            <a:ext cx="9955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/>
              <a:t>Sub</a:t>
            </a:r>
          </a:p>
          <a:p>
            <a:pPr lvl="0"/>
            <a:r>
              <a:rPr sz="2400"/>
              <a:t>System </a:t>
            </a:r>
          </a:p>
        </p:txBody>
      </p:sp>
      <p:sp>
        <p:nvSpPr>
          <p:cNvPr id="181" name="Shape 181"/>
          <p:cNvSpPr/>
          <p:nvPr/>
        </p:nvSpPr>
        <p:spPr>
          <a:xfrm>
            <a:off x="-53670" y="4507919"/>
            <a:ext cx="137473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/>
              <a:t>Suppliers/</a:t>
            </a:r>
          </a:p>
          <a:p>
            <a:pPr lvl="0"/>
            <a:r>
              <a:rPr sz="2400"/>
              <a:t>In-house</a:t>
            </a:r>
          </a:p>
        </p:txBody>
      </p:sp>
      <p:pic>
        <p:nvPicPr>
          <p:cNvPr id="182" name="image8.png" descr="aa04988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4" y="35797"/>
            <a:ext cx="282734" cy="88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9.png" descr="7145053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326" y="1658721"/>
            <a:ext cx="358924" cy="93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0.png" descr="aa05384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76" y="4554937"/>
            <a:ext cx="323082" cy="899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1.png" descr="bu00372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85" y="3144098"/>
            <a:ext cx="292945" cy="9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2884601" y="1136272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4396354" y="1127680"/>
            <a:ext cx="1" cy="5459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6059735" y="1163456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8286911" y="1154864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884601" y="2897939"/>
            <a:ext cx="308368" cy="41145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 flipH="1">
            <a:off x="3461205" y="2897939"/>
            <a:ext cx="935150" cy="42936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360581" y="2897938"/>
            <a:ext cx="379896" cy="42934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 flipH="1">
            <a:off x="5252421" y="2897938"/>
            <a:ext cx="860972" cy="55247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6059735" y="2897939"/>
            <a:ext cx="272515" cy="42936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flipH="1">
            <a:off x="3777875" y="4168040"/>
            <a:ext cx="96260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740476" y="4168040"/>
            <a:ext cx="32225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332249" y="4168059"/>
            <a:ext cx="1508787" cy="51874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78701" y="742980"/>
            <a:ext cx="486461" cy="490302"/>
            <a:chOff x="0" y="0"/>
            <a:chExt cx="486459" cy="490300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88013" y="2397973"/>
            <a:ext cx="486461" cy="490301"/>
            <a:chOff x="0" y="0"/>
            <a:chExt cx="486459" cy="4903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79439" y="3874084"/>
            <a:ext cx="486461" cy="490302"/>
            <a:chOff x="0" y="0"/>
            <a:chExt cx="486459" cy="490300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88751" y="5296532"/>
            <a:ext cx="486461" cy="490302"/>
            <a:chOff x="0" y="0"/>
            <a:chExt cx="486459" cy="490300"/>
          </a:xfrm>
        </p:grpSpPr>
        <p:sp>
          <p:nvSpPr>
            <p:cNvPr id="209" name="Shape 209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" name="Shape 212"/>
          <p:cNvSpPr/>
          <p:nvPr/>
        </p:nvSpPr>
        <p:spPr>
          <a:xfrm>
            <a:off x="579866" y="816561"/>
            <a:ext cx="156709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Function owner</a:t>
            </a:r>
          </a:p>
        </p:txBody>
      </p:sp>
      <p:sp>
        <p:nvSpPr>
          <p:cNvPr id="213" name="Shape 213"/>
          <p:cNvSpPr/>
          <p:nvPr/>
        </p:nvSpPr>
        <p:spPr>
          <a:xfrm>
            <a:off x="584181" y="2507456"/>
            <a:ext cx="15685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Function Realiz.</a:t>
            </a:r>
          </a:p>
          <a:p>
            <a:pPr lvl="0"/>
            <a:r>
              <a:rPr dirty="0"/>
              <a:t>Resp.</a:t>
            </a:r>
          </a:p>
        </p:txBody>
      </p:sp>
      <p:pic>
        <p:nvPicPr>
          <p:cNvPr id="214" name="image12.png" descr="7321018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414" y="4549068"/>
            <a:ext cx="421954" cy="89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203422" y="5402331"/>
            <a:ext cx="12104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SW and HW</a:t>
            </a:r>
          </a:p>
          <a:p>
            <a:pPr lvl="0"/>
            <a:r>
              <a:rPr dirty="0"/>
              <a:t>Design</a:t>
            </a:r>
          </a:p>
        </p:txBody>
      </p:sp>
      <p:sp>
        <p:nvSpPr>
          <p:cNvPr id="216" name="Shape 216"/>
          <p:cNvSpPr/>
          <p:nvPr/>
        </p:nvSpPr>
        <p:spPr>
          <a:xfrm>
            <a:off x="579866" y="3971290"/>
            <a:ext cx="14519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System Design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670415" y="5305828"/>
            <a:ext cx="486460" cy="490302"/>
            <a:chOff x="0" y="0"/>
            <a:chExt cx="486459" cy="490300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0" name="Shape 220"/>
          <p:cNvSpPr/>
          <p:nvPr/>
        </p:nvSpPr>
        <p:spPr>
          <a:xfrm>
            <a:off x="682527" y="5977109"/>
            <a:ext cx="8025595" cy="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695033" y="6243087"/>
            <a:ext cx="267176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Development Teams </a:t>
            </a:r>
          </a:p>
        </p:txBody>
      </p:sp>
      <p:pic>
        <p:nvPicPr>
          <p:cNvPr id="222" name="image13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661" y="6083884"/>
            <a:ext cx="1161175" cy="7741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2548968" y="1801333"/>
            <a:ext cx="5804195" cy="2823322"/>
          </a:xfrm>
          <a:prstGeom prst="rect">
            <a:avLst/>
          </a:prstGeom>
          <a:solidFill>
            <a:schemeClr val="tx1">
              <a:alpha val="69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1000" y="2638915"/>
            <a:ext cx="544598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dirty="0" smtClean="0">
                <a:solidFill>
                  <a:srgbClr val="FFFFFF"/>
                </a:solidFill>
              </a:rPr>
              <a:t>Driven by regulations, complexity,…!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138756" y="2897938"/>
            <a:ext cx="268296" cy="411454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>
            <a:off x="7841036" y="4078600"/>
            <a:ext cx="0" cy="60820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198" idx="0"/>
            <a:endCxn id="174" idx="0"/>
          </p:cNvCxnSpPr>
          <p:nvPr/>
        </p:nvCxnSpPr>
        <p:spPr>
          <a:xfrm flipH="1">
            <a:off x="6225686" y="4168059"/>
            <a:ext cx="106563" cy="590743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5824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Method </a:t>
            </a:r>
          </a:p>
        </p:txBody>
      </p:sp>
      <p:sp>
        <p:nvSpPr>
          <p:cNvPr id="225" name="Shape 225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5961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Method 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5754" lvl="0" indent="-325754" defTabSz="434340">
              <a:defRPr sz="1800"/>
            </a:pPr>
            <a:r>
              <a:rPr sz="3040" dirty="0"/>
              <a:t> </a:t>
            </a:r>
            <a:r>
              <a:rPr lang="en-GB" sz="3040" dirty="0" smtClean="0"/>
              <a:t>11 semi-structured interviews (four groups):</a:t>
            </a:r>
          </a:p>
          <a:p>
            <a:pPr marL="705802" lvl="1" indent="-271462" defTabSz="434340">
              <a:spcBef>
                <a:spcPts val="600"/>
              </a:spcBef>
              <a:defRPr sz="1800"/>
            </a:pPr>
            <a:r>
              <a:rPr lang="en-GB" sz="2660" dirty="0" smtClean="0"/>
              <a:t> 8 interviews on information flow (Volvo Car) </a:t>
            </a:r>
          </a:p>
          <a:p>
            <a:pPr marL="705802" lvl="1" indent="-271462" defTabSz="434340">
              <a:spcBef>
                <a:spcPts val="600"/>
              </a:spcBef>
              <a:defRPr sz="1800"/>
            </a:pPr>
            <a:r>
              <a:rPr lang="en-GB" sz="2660" dirty="0" smtClean="0"/>
              <a:t> 3 interviews focused on the area of RE (Volvo Car)</a:t>
            </a:r>
          </a:p>
          <a:p>
            <a:pPr marL="325754" lvl="0" indent="-325754" defTabSz="434340">
              <a:defRPr sz="1800"/>
            </a:pPr>
            <a:r>
              <a:rPr lang="en-GB" sz="3040" dirty="0" smtClean="0"/>
              <a:t>4 semi-structured interviews for triangulation:</a:t>
            </a:r>
          </a:p>
          <a:p>
            <a:pPr marL="705802" lvl="1" indent="-271462" defTabSz="434340">
              <a:spcBef>
                <a:spcPts val="600"/>
              </a:spcBef>
              <a:defRPr sz="1800"/>
            </a:pPr>
            <a:r>
              <a:rPr lang="en-GB" sz="2660" dirty="0" smtClean="0"/>
              <a:t>2 interviews on information (Volvo Truck)</a:t>
            </a:r>
          </a:p>
          <a:p>
            <a:pPr marL="705802" lvl="1" indent="-271462" defTabSz="434340">
              <a:spcBef>
                <a:spcPts val="600"/>
              </a:spcBef>
              <a:defRPr sz="1800"/>
            </a:pPr>
            <a:r>
              <a:rPr lang="en-GB" sz="2660" dirty="0" smtClean="0"/>
              <a:t>2 interviews focused on the area of RE (Volvo Truck)</a:t>
            </a:r>
          </a:p>
          <a:p>
            <a:pPr marL="325754" lvl="0" indent="-325754" defTabSz="434340">
              <a:defRPr sz="1800"/>
            </a:pPr>
            <a:r>
              <a:rPr lang="en-GB" sz="3040" dirty="0" smtClean="0"/>
              <a:t>Ca. 45 min pr. interview</a:t>
            </a:r>
            <a:endParaRPr lang="en-GB" sz="3040" dirty="0"/>
          </a:p>
        </p:txBody>
      </p:sp>
    </p:spTree>
    <p:extLst>
      <p:ext uri="{BB962C8B-B14F-4D97-AF65-F5344CB8AC3E}">
        <p14:creationId xmlns:p14="http://schemas.microsoft.com/office/powerpoint/2010/main" val="380983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-184365" y="6243087"/>
            <a:ext cx="5436788" cy="8453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3"/>
          <p:cNvGrpSpPr/>
          <p:nvPr/>
        </p:nvGrpSpPr>
        <p:grpSpPr>
          <a:xfrm>
            <a:off x="2272224" y="483694"/>
            <a:ext cx="1188983" cy="652580"/>
            <a:chOff x="0" y="0"/>
            <a:chExt cx="1188982" cy="652578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F1</a:t>
              </a:r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2111249" y="1691520"/>
            <a:ext cx="1448000" cy="1206419"/>
            <a:chOff x="0" y="-1"/>
            <a:chExt cx="1447998" cy="1206418"/>
          </a:xfrm>
        </p:grpSpPr>
        <p:sp>
          <p:nvSpPr>
            <p:cNvPr id="130" name="Shape 130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FR1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3658775" y="1691520"/>
            <a:ext cx="1448000" cy="1206419"/>
            <a:chOff x="0" y="-1"/>
            <a:chExt cx="1447998" cy="1206418"/>
          </a:xfrm>
        </p:grpSpPr>
        <p:sp>
          <p:nvSpPr>
            <p:cNvPr id="139" name="Shape 139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FR2</a:t>
              </a:r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2468968" y="3309392"/>
            <a:ext cx="1448001" cy="840760"/>
            <a:chOff x="-1" y="0"/>
            <a:chExt cx="1448000" cy="840758"/>
          </a:xfrm>
        </p:grpSpPr>
        <p:sp>
          <p:nvSpPr>
            <p:cNvPr id="142" name="Shape 142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SS1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4016477" y="3327281"/>
            <a:ext cx="1448001" cy="840760"/>
            <a:chOff x="-1" y="0"/>
            <a:chExt cx="1448000" cy="840758"/>
          </a:xfrm>
        </p:grpSpPr>
        <p:sp>
          <p:nvSpPr>
            <p:cNvPr id="145" name="Shape 145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SS2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3022012" y="4651132"/>
            <a:ext cx="1136114" cy="1073185"/>
            <a:chOff x="-1" y="-1"/>
            <a:chExt cx="1136113" cy="1073184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4306867" y="4651132"/>
            <a:ext cx="1136114" cy="1073185"/>
            <a:chOff x="-1" y="-1"/>
            <a:chExt cx="1136113" cy="1073184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178" name="Shape 178"/>
          <p:cNvSpPr/>
          <p:nvPr/>
        </p:nvSpPr>
        <p:spPr>
          <a:xfrm>
            <a:off x="-7235" y="339892"/>
            <a:ext cx="118277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 dirty="0"/>
              <a:t>Function </a:t>
            </a:r>
          </a:p>
        </p:txBody>
      </p:sp>
      <p:sp>
        <p:nvSpPr>
          <p:cNvPr id="179" name="Shape 179"/>
          <p:cNvSpPr/>
          <p:nvPr/>
        </p:nvSpPr>
        <p:spPr>
          <a:xfrm>
            <a:off x="-7236" y="1574206"/>
            <a:ext cx="146575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Function </a:t>
            </a:r>
          </a:p>
          <a:p>
            <a:pPr lvl="0"/>
            <a:r>
              <a:rPr sz="2400" dirty="0"/>
              <a:t>Realization </a:t>
            </a:r>
          </a:p>
        </p:txBody>
      </p:sp>
      <p:sp>
        <p:nvSpPr>
          <p:cNvPr id="180" name="Shape 180"/>
          <p:cNvSpPr/>
          <p:nvPr/>
        </p:nvSpPr>
        <p:spPr>
          <a:xfrm>
            <a:off x="-7242" y="3112617"/>
            <a:ext cx="9955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Sub</a:t>
            </a:r>
          </a:p>
          <a:p>
            <a:pPr lvl="0"/>
            <a:r>
              <a:rPr sz="2400" dirty="0"/>
              <a:t>System </a:t>
            </a:r>
          </a:p>
        </p:txBody>
      </p:sp>
      <p:sp>
        <p:nvSpPr>
          <p:cNvPr id="181" name="Shape 181"/>
          <p:cNvSpPr/>
          <p:nvPr/>
        </p:nvSpPr>
        <p:spPr>
          <a:xfrm>
            <a:off x="-10857" y="4507919"/>
            <a:ext cx="137473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Suppliers/</a:t>
            </a:r>
          </a:p>
          <a:p>
            <a:pPr lvl="0"/>
            <a:r>
              <a:rPr sz="2400" dirty="0"/>
              <a:t>In-house</a:t>
            </a:r>
          </a:p>
        </p:txBody>
      </p:sp>
      <p:pic>
        <p:nvPicPr>
          <p:cNvPr id="182" name="image8.png" descr="aa04988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4" y="35797"/>
            <a:ext cx="282734" cy="88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9.png" descr="7145053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326" y="1658721"/>
            <a:ext cx="358924" cy="93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0.png" descr="aa05384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76" y="4554937"/>
            <a:ext cx="323082" cy="899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1.png" descr="bu00372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85" y="3144098"/>
            <a:ext cx="292945" cy="9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2884601" y="1136272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884601" y="2897939"/>
            <a:ext cx="308368" cy="41145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 flipH="1">
            <a:off x="3461205" y="2897939"/>
            <a:ext cx="935150" cy="42936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360581" y="2897938"/>
            <a:ext cx="379896" cy="42934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flipH="1">
            <a:off x="3777875" y="4168040"/>
            <a:ext cx="96260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740476" y="4168040"/>
            <a:ext cx="32225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78701" y="742980"/>
            <a:ext cx="486461" cy="490302"/>
            <a:chOff x="0" y="0"/>
            <a:chExt cx="486459" cy="490300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88013" y="2397973"/>
            <a:ext cx="486461" cy="490301"/>
            <a:chOff x="0" y="0"/>
            <a:chExt cx="486459" cy="4903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79439" y="3874084"/>
            <a:ext cx="486461" cy="490302"/>
            <a:chOff x="0" y="0"/>
            <a:chExt cx="486459" cy="490300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88751" y="5296532"/>
            <a:ext cx="486461" cy="490302"/>
            <a:chOff x="0" y="0"/>
            <a:chExt cx="486459" cy="490300"/>
          </a:xfrm>
        </p:grpSpPr>
        <p:sp>
          <p:nvSpPr>
            <p:cNvPr id="209" name="Shape 209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" name="Shape 212"/>
          <p:cNvSpPr/>
          <p:nvPr/>
        </p:nvSpPr>
        <p:spPr>
          <a:xfrm>
            <a:off x="503666" y="816561"/>
            <a:ext cx="156709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Function owner</a:t>
            </a:r>
          </a:p>
        </p:txBody>
      </p:sp>
      <p:sp>
        <p:nvSpPr>
          <p:cNvPr id="213" name="Shape 213"/>
          <p:cNvSpPr/>
          <p:nvPr/>
        </p:nvSpPr>
        <p:spPr>
          <a:xfrm>
            <a:off x="533381" y="2507456"/>
            <a:ext cx="15685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Function Realiz.</a:t>
            </a:r>
          </a:p>
          <a:p>
            <a:pPr lvl="0"/>
            <a:r>
              <a:t>Resp.</a:t>
            </a:r>
          </a:p>
        </p:txBody>
      </p:sp>
      <p:pic>
        <p:nvPicPr>
          <p:cNvPr id="214" name="image12.png" descr="7321018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414" y="4549068"/>
            <a:ext cx="421954" cy="89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127222" y="5402331"/>
            <a:ext cx="12104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SW and HW</a:t>
            </a:r>
          </a:p>
          <a:p>
            <a:pPr lvl="0"/>
            <a:r>
              <a:t>Design</a:t>
            </a:r>
          </a:p>
        </p:txBody>
      </p:sp>
      <p:sp>
        <p:nvSpPr>
          <p:cNvPr id="216" name="Shape 216"/>
          <p:cNvSpPr/>
          <p:nvPr/>
        </p:nvSpPr>
        <p:spPr>
          <a:xfrm>
            <a:off x="503666" y="3971290"/>
            <a:ext cx="14519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System Design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670415" y="5305828"/>
            <a:ext cx="486460" cy="490302"/>
            <a:chOff x="0" y="0"/>
            <a:chExt cx="486459" cy="490300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0" name="Shape 220"/>
          <p:cNvSpPr/>
          <p:nvPr/>
        </p:nvSpPr>
        <p:spPr>
          <a:xfrm>
            <a:off x="682527" y="5977109"/>
            <a:ext cx="8025595" cy="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695033" y="6243087"/>
            <a:ext cx="267176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Development Teams </a:t>
            </a:r>
          </a:p>
        </p:txBody>
      </p:sp>
      <p:pic>
        <p:nvPicPr>
          <p:cNvPr id="222" name="image13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661" y="6083884"/>
            <a:ext cx="1161175" cy="7741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67" y="66909"/>
            <a:ext cx="4647370" cy="1509390"/>
          </a:xfrm>
        </p:spPr>
        <p:txBody>
          <a:bodyPr>
            <a:normAutofit/>
          </a:bodyPr>
          <a:lstStyle/>
          <a:p>
            <a:r>
              <a:rPr lang="en-US" sz="4000" dirty="0"/>
              <a:t>Subjects on all levels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32818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Findings 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0234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Research Question 1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defTabSz="443484">
              <a:defRPr sz="3104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4" dirty="0">
                <a:solidFill>
                  <a:srgbClr val="888888"/>
                </a:solidFill>
              </a:rPr>
              <a:t>How do requirements flow between stakeholders of automotive (software) engineering?</a:t>
            </a:r>
          </a:p>
        </p:txBody>
      </p:sp>
    </p:spTree>
    <p:extLst>
      <p:ext uri="{BB962C8B-B14F-4D97-AF65-F5344CB8AC3E}">
        <p14:creationId xmlns:p14="http://schemas.microsoft.com/office/powerpoint/2010/main" val="44864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Research Question 1: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How </a:t>
            </a:r>
            <a:r>
              <a:rPr lang="en-US" sz="2800" dirty="0">
                <a:solidFill>
                  <a:schemeClr val="tx1"/>
                </a:solidFill>
              </a:rPr>
              <a:t>do requirements flow between </a:t>
            </a:r>
            <a:r>
              <a:rPr lang="en-US" sz="2800" dirty="0" smtClean="0">
                <a:solidFill>
                  <a:schemeClr val="tx1"/>
                </a:solidFill>
              </a:rPr>
              <a:t>stakeholders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113921"/>
              </p:ext>
            </p:extLst>
          </p:nvPr>
        </p:nvGraphicFramePr>
        <p:xfrm>
          <a:off x="237066" y="1646682"/>
          <a:ext cx="8652933" cy="521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4267"/>
                <a:gridCol w="2252134"/>
                <a:gridCol w="31665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Practices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Balancing under-specification and over-specification of requirements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 network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Assumptions </a:t>
                      </a:r>
                      <a:endParaRPr lang="en-US" sz="1800" i="1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Networking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Infrastructure for communication and feedback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Synchronizing cross-function and cross-system requirements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Continuous integration and deployment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The Cost for changing requirements increases over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Workarounds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Defer commitment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Avoid premature commitment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Workarounds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On demand / Just-in-time 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Requirements</a:t>
                      </a:r>
                      <a:r>
                        <a:rPr lang="en-US" sz="1800" i="1" baseline="0" dirty="0" smtClean="0">
                          <a:latin typeface="Calibri"/>
                          <a:cs typeface="Calibri"/>
                        </a:rPr>
                        <a:t> need context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network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</a:t>
                      </a:r>
                      <a:endParaRPr lang="en-US" sz="1800" i="1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Rationale and</a:t>
                      </a:r>
                      <a:r>
                        <a:rPr lang="en-US" sz="1800" i="1" baseline="0" dirty="0" smtClean="0">
                          <a:latin typeface="Calibri"/>
                          <a:cs typeface="Calibri"/>
                        </a:rPr>
                        <a:t> context as</a:t>
                      </a: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 by-product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2820075" y="2633924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2829765" y="3667336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44036" y="4545796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12071" y="5415241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31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32317" y="2237891"/>
            <a:ext cx="5924207" cy="250740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lang="en-GB" sz="3200" dirty="0" smtClean="0"/>
              <a:t>Contrasting </a:t>
            </a:r>
            <a:r>
              <a:rPr lang="en-GB" sz="3200" dirty="0" smtClean="0"/>
              <a:t>opinions: Under-Specification and Over-Specification </a:t>
            </a:r>
            <a:endParaRPr lang="en-GB" sz="3200" dirty="0"/>
          </a:p>
        </p:txBody>
      </p:sp>
      <p:sp>
        <p:nvSpPr>
          <p:cNvPr id="252" name="Shape 252"/>
          <p:cNvSpPr/>
          <p:nvPr/>
        </p:nvSpPr>
        <p:spPr>
          <a:xfrm>
            <a:off x="457200" y="1323505"/>
            <a:ext cx="4040188" cy="395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645025" y="2055342"/>
            <a:ext cx="4041775" cy="395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endParaRPr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871698" y="2720721"/>
            <a:ext cx="2114988" cy="1591916"/>
            <a:chOff x="5887949" y="2785048"/>
            <a:chExt cx="1861632" cy="1601763"/>
          </a:xfrm>
        </p:grpSpPr>
        <p:sp>
          <p:nvSpPr>
            <p:cNvPr id="10" name="Oval 9"/>
            <p:cNvSpPr/>
            <p:nvPr/>
          </p:nvSpPr>
          <p:spPr>
            <a:xfrm>
              <a:off x="5887949" y="2785048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302212" y="3622005"/>
              <a:ext cx="447369" cy="44734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45674" y="3910611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" name="Straight Connector 12"/>
            <p:cNvCxnSpPr>
              <a:stCxn id="10" idx="4"/>
              <a:endCxn id="12" idx="0"/>
            </p:cNvCxnSpPr>
            <p:nvPr/>
          </p:nvCxnSpPr>
          <p:spPr>
            <a:xfrm>
              <a:off x="6126065" y="3261248"/>
              <a:ext cx="57725" cy="649363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/>
            <p:cNvCxnSpPr>
              <a:stCxn id="12" idx="6"/>
              <a:endCxn id="11" idx="2"/>
            </p:cNvCxnSpPr>
            <p:nvPr/>
          </p:nvCxnSpPr>
          <p:spPr>
            <a:xfrm flipV="1">
              <a:off x="6421906" y="3845675"/>
              <a:ext cx="880306" cy="303036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5" name="image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7439" y="2476502"/>
            <a:ext cx="1915872" cy="20734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Straight Arrow Connector 15"/>
          <p:cNvCxnSpPr/>
          <p:nvPr/>
        </p:nvCxnSpPr>
        <p:spPr>
          <a:xfrm flipV="1">
            <a:off x="3043586" y="3536839"/>
            <a:ext cx="651166" cy="1"/>
          </a:xfrm>
          <a:prstGeom prst="straightConnector1">
            <a:avLst/>
          </a:prstGeom>
          <a:noFill/>
          <a:ln w="63500" cap="flat">
            <a:solidFill>
              <a:srgbClr val="4F81BD"/>
            </a:solidFill>
            <a:prstDash val="solid"/>
            <a:bevel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45321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2015644"/>
            <a:ext cx="4187825" cy="3934635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defTabSz="429768">
              <a:defRPr sz="1800"/>
            </a:pPr>
            <a:r>
              <a:rPr sz="3666" dirty="0"/>
              <a:t> </a:t>
            </a:r>
            <a:r>
              <a:rPr sz="3384" dirty="0" smtClean="0"/>
              <a:t>Under</a:t>
            </a:r>
            <a:r>
              <a:rPr sz="3384" dirty="0"/>
              <a:t>-</a:t>
            </a:r>
            <a:r>
              <a:rPr sz="3600" dirty="0" smtClean="0"/>
              <a:t>Specification</a:t>
            </a:r>
            <a:endParaRPr sz="3600" dirty="0"/>
          </a:p>
        </p:txBody>
      </p:sp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457200" y="2032128"/>
            <a:ext cx="4040188" cy="6397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marL="0" lvl="0" indent="0">
              <a:buNone/>
              <a:defRPr sz="1800"/>
            </a:pPr>
            <a:r>
              <a:rPr lang="en-US" sz="2400" dirty="0"/>
              <a:t>	</a:t>
            </a:r>
            <a:r>
              <a:rPr sz="2400" dirty="0" smtClean="0"/>
              <a:t>System </a:t>
            </a:r>
            <a:r>
              <a:rPr sz="2400" dirty="0"/>
              <a:t>responsible:</a:t>
            </a:r>
          </a:p>
        </p:txBody>
      </p:sp>
      <p:sp>
        <p:nvSpPr>
          <p:cNvPr id="241" name="Shape 241"/>
          <p:cNvSpPr/>
          <p:nvPr/>
        </p:nvSpPr>
        <p:spPr>
          <a:xfrm>
            <a:off x="664275" y="2671891"/>
            <a:ext cx="3739480" cy="32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buSzPct val="100000"/>
            </a:pPr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  <a:r>
              <a:rPr sz="2400" dirty="0" smtClean="0"/>
              <a:t>… </a:t>
            </a:r>
            <a:r>
              <a:rPr sz="2400" dirty="0"/>
              <a:t>a use case is very limited, it describes, a chain of event, what should happen. And then another chain of events. But there exist a </a:t>
            </a:r>
            <a:r>
              <a:rPr sz="2400" b="1" dirty="0">
                <a:solidFill>
                  <a:schemeClr val="tx1"/>
                </a:solidFill>
              </a:rPr>
              <a:t>lot of other </a:t>
            </a:r>
            <a:r>
              <a:rPr sz="2400" b="1" dirty="0">
                <a:solidFill>
                  <a:srgbClr val="000000"/>
                </a:solidFill>
              </a:rPr>
              <a:t>subsets </a:t>
            </a:r>
            <a:r>
              <a:rPr sz="2400" dirty="0"/>
              <a:t>of all these steps in the chain, which have </a:t>
            </a:r>
            <a:r>
              <a:rPr sz="2400" b="1" dirty="0">
                <a:solidFill>
                  <a:srgbClr val="000000"/>
                </a:solidFill>
              </a:rPr>
              <a:t>no requirements stated</a:t>
            </a:r>
            <a:r>
              <a:rPr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242" name="Shape 242"/>
          <p:cNvSpPr/>
          <p:nvPr/>
        </p:nvSpPr>
        <p:spPr>
          <a:xfrm>
            <a:off x="4645025" y="1535112"/>
            <a:ext cx="4041775" cy="639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spcBef>
                <a:spcPts val="500"/>
              </a:spcBef>
              <a:defRPr sz="2400" b="1"/>
            </a:lvl1pPr>
          </a:lstStyle>
          <a:p>
            <a:pPr lvl="0">
              <a:defRPr sz="1800" b="0"/>
            </a:pPr>
            <a:r>
              <a:rPr sz="2400" b="1"/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87949" y="2785048"/>
            <a:ext cx="1861632" cy="1601763"/>
            <a:chOff x="5887949" y="2785048"/>
            <a:chExt cx="1861632" cy="1601763"/>
          </a:xfrm>
        </p:grpSpPr>
        <p:sp>
          <p:nvSpPr>
            <p:cNvPr id="3" name="Oval 2"/>
            <p:cNvSpPr/>
            <p:nvPr/>
          </p:nvSpPr>
          <p:spPr>
            <a:xfrm>
              <a:off x="5887949" y="2785048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7302212" y="3622005"/>
              <a:ext cx="447369" cy="44734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45674" y="3910611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" name="Straight Connector 6"/>
            <p:cNvCxnSpPr>
              <a:stCxn id="3" idx="4"/>
              <a:endCxn id="12" idx="0"/>
            </p:cNvCxnSpPr>
            <p:nvPr/>
          </p:nvCxnSpPr>
          <p:spPr>
            <a:xfrm>
              <a:off x="6126065" y="3261248"/>
              <a:ext cx="57725" cy="649363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>
              <a:stCxn id="12" idx="6"/>
              <a:endCxn id="4" idx="2"/>
            </p:cNvCxnSpPr>
            <p:nvPr/>
          </p:nvCxnSpPr>
          <p:spPr>
            <a:xfrm flipV="1">
              <a:off x="6421906" y="3845675"/>
              <a:ext cx="880306" cy="303036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960171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43395" y="1656689"/>
            <a:ext cx="4040188" cy="4362613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3600" dirty="0" smtClean="0"/>
              <a:t>Over</a:t>
            </a:r>
            <a:r>
              <a:rPr sz="3600" dirty="0"/>
              <a:t>-Specification 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457200" y="1714590"/>
            <a:ext cx="4040188" cy="6397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marL="0" lvl="0" indent="0">
              <a:buNone/>
              <a:defRPr sz="1800"/>
            </a:pPr>
            <a:r>
              <a:rPr lang="en-US" sz="2400" dirty="0" smtClean="0"/>
              <a:t>	</a:t>
            </a:r>
            <a:r>
              <a:rPr sz="2400" dirty="0" smtClean="0"/>
              <a:t>System </a:t>
            </a:r>
            <a:r>
              <a:rPr sz="2400" dirty="0"/>
              <a:t>responsible:</a:t>
            </a:r>
          </a:p>
        </p:txBody>
      </p:sp>
      <p:sp>
        <p:nvSpPr>
          <p:cNvPr id="247" name="Shape 247"/>
          <p:cNvSpPr/>
          <p:nvPr/>
        </p:nvSpPr>
        <p:spPr>
          <a:xfrm>
            <a:off x="664275" y="2368159"/>
            <a:ext cx="3767090" cy="381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r>
              <a:rPr sz="2000" dirty="0"/>
              <a:t>“… we would have liked to just say: When this error occurs the battery should act like this …</a:t>
            </a:r>
          </a:p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r>
              <a:rPr sz="2000" dirty="0"/>
              <a:t>Then they can decide (SW and HW designers), what does it mean to </a:t>
            </a:r>
            <a:r>
              <a:rPr sz="2000" dirty="0" smtClean="0"/>
              <a:t>open </a:t>
            </a:r>
            <a:r>
              <a:rPr sz="2000" dirty="0"/>
              <a:t>… </a:t>
            </a:r>
          </a:p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r>
              <a:rPr sz="2000" dirty="0"/>
              <a:t>Req send to their suppliers. So then it needs to be at a certain level of detail, </a:t>
            </a:r>
            <a:r>
              <a:rPr sz="2000" b="1" dirty="0">
                <a:solidFill>
                  <a:srgbClr val="000000"/>
                </a:solidFill>
              </a:rPr>
              <a:t>considering that there will be no further refinement of the requirement”</a:t>
            </a:r>
          </a:p>
        </p:txBody>
      </p:sp>
      <p:pic>
        <p:nvPicPr>
          <p:cNvPr id="248" name="image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5" y="1740849"/>
            <a:ext cx="4041775" cy="39512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40355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100327"/>
              </p:ext>
            </p:extLst>
          </p:nvPr>
        </p:nvGraphicFramePr>
        <p:xfrm>
          <a:off x="1043608" y="3001917"/>
          <a:ext cx="6910053" cy="279399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302843"/>
                <a:gridCol w="1044667"/>
                <a:gridCol w="3562543"/>
              </a:tblGrid>
              <a:tr h="4243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 </a:t>
                      </a:r>
                      <a:r>
                        <a:rPr lang="en-US" sz="2000" dirty="0" smtClean="0">
                          <a:effectLst/>
                        </a:rPr>
                        <a:t>(30 </a:t>
                      </a:r>
                      <a:r>
                        <a:rPr lang="en-US" sz="2000" dirty="0">
                          <a:effectLst/>
                        </a:rPr>
                        <a:t>min/each)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Group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Spokesperson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0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</a:rPr>
                        <a:t>13.15 – </a:t>
                      </a: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13.45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 smtClean="0"/>
                        <a:t>Wissam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Alfreijat</a:t>
                      </a:r>
                      <a:endParaRPr lang="sv-SE" sz="2000" dirty="0"/>
                    </a:p>
                  </a:txBody>
                  <a:tcPr marL="68580" marR="68580" marT="0" marB="0"/>
                </a:tc>
              </a:tr>
              <a:tr h="4097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13.45 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14.15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 smtClean="0">
                          <a:solidFill>
                            <a:schemeClr val="tx1"/>
                          </a:solidFill>
                          <a:effectLst/>
                        </a:rPr>
                        <a:t>Sofia Edström</a:t>
                      </a:r>
                      <a:endParaRPr lang="sv-SE" sz="20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89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14.15– 14.45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dirty="0">
                          <a:solidFill>
                            <a:schemeClr val="tx1"/>
                          </a:solidFill>
                          <a:effectLst/>
                        </a:rPr>
                        <a:t>Sebastian </a:t>
                      </a:r>
                      <a:r>
                        <a:rPr lang="sv-SE" sz="2000" dirty="0" smtClean="0">
                          <a:solidFill>
                            <a:schemeClr val="tx1"/>
                          </a:solidFill>
                          <a:effectLst/>
                        </a:rPr>
                        <a:t>Blomberg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0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14.45 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15.15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Dominik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effectLst/>
                        </a:rPr>
                        <a:t>Muth</a:t>
                      </a:r>
                      <a:endParaRPr lang="en-US" sz="20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4711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15.15 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15.45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Pedram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Shirinbolaghi</a:t>
                      </a:r>
                      <a:endParaRPr lang="sv-SE" sz="2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87624" y="1999293"/>
            <a:ext cx="63367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sv-SE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kumimoji="0" lang="en-US" altLang="sv-S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sv-SE" altLang="sv-S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lang="sv-SE" altLang="sv-S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altLang="sv-S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321, </a:t>
            </a:r>
            <a:r>
              <a:rPr lang="sv-SE" altLang="sv-S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sv-SE" baseline="30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altLang="sv-S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Floor in house Jupiter </a:t>
            </a:r>
            <a:endParaRPr lang="en-US" altLang="sv-SE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sv-SE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Supervisor</a:t>
            </a:r>
            <a:r>
              <a:rPr kumimoji="0" lang="en-US" altLang="sv-S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sv-SE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Terese Besker</a:t>
            </a:r>
            <a:endParaRPr kumimoji="0" lang="sv-SE" altLang="sv-S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78430" y="539954"/>
            <a:ext cx="8257049" cy="762000"/>
          </a:xfrm>
        </p:spPr>
        <p:txBody>
          <a:bodyPr>
            <a:no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/>
              <a:t>Acceptance Test - </a:t>
            </a:r>
            <a:r>
              <a:rPr lang="sv-SE" sz="2000" dirty="0"/>
              <a:t>Schedule Group </a:t>
            </a:r>
            <a:r>
              <a:rPr lang="sv-SE" sz="2000" dirty="0" smtClean="0"/>
              <a:t>1-5 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/>
              <a:t>Day: </a:t>
            </a:r>
            <a:r>
              <a:rPr lang="en-US" sz="2000" dirty="0">
                <a:solidFill>
                  <a:srgbClr val="FF0000"/>
                </a:solidFill>
              </a:rPr>
              <a:t>Thursday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/>
              <a:t>Focus: </a:t>
            </a:r>
            <a:r>
              <a:rPr lang="en-US" sz="2000" dirty="0"/>
              <a:t>Meeting with customer </a:t>
            </a:r>
            <a:r>
              <a:rPr lang="sv-SE" sz="2000" dirty="0"/>
              <a:t>– demo and planning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32318" y="2237891"/>
            <a:ext cx="3611478" cy="184587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 dirty="0"/>
              <a:t> Balancing Under-Specification and Over-Specification </a:t>
            </a:r>
          </a:p>
        </p:txBody>
      </p:sp>
      <p:sp>
        <p:nvSpPr>
          <p:cNvPr id="252" name="Shape 252"/>
          <p:cNvSpPr/>
          <p:nvPr/>
        </p:nvSpPr>
        <p:spPr>
          <a:xfrm>
            <a:off x="457200" y="1323505"/>
            <a:ext cx="4040188" cy="395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645025" y="2055342"/>
            <a:ext cx="4041775" cy="395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r>
              <a:rPr sz="2400" dirty="0"/>
              <a:t>Practices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Personal network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Oral communication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Assumptions</a:t>
            </a:r>
          </a:p>
          <a:p>
            <a:pPr marL="342900" lvl="0" indent="-342900">
              <a:buSzPct val="100000"/>
              <a:buFont typeface="Arial"/>
              <a:buChar char="•"/>
            </a:pPr>
            <a:r>
              <a:rPr sz="2400" dirty="0"/>
              <a:t>Recommendations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Networking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Infrastructure for   communication and </a:t>
            </a:r>
            <a:r>
              <a:rPr sz="2000" dirty="0" smtClean="0"/>
              <a:t>feedback </a:t>
            </a:r>
            <a:endParaRPr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922758" y="2720721"/>
            <a:ext cx="1117981" cy="958249"/>
            <a:chOff x="5887949" y="2785048"/>
            <a:chExt cx="1861632" cy="1601763"/>
          </a:xfrm>
        </p:grpSpPr>
        <p:sp>
          <p:nvSpPr>
            <p:cNvPr id="10" name="Oval 9"/>
            <p:cNvSpPr/>
            <p:nvPr/>
          </p:nvSpPr>
          <p:spPr>
            <a:xfrm>
              <a:off x="5887949" y="2785048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302212" y="3622005"/>
              <a:ext cx="447369" cy="44734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45674" y="3910611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" name="Straight Connector 12"/>
            <p:cNvCxnSpPr>
              <a:stCxn id="10" idx="4"/>
              <a:endCxn id="12" idx="0"/>
            </p:cNvCxnSpPr>
            <p:nvPr/>
          </p:nvCxnSpPr>
          <p:spPr>
            <a:xfrm>
              <a:off x="6126065" y="3261248"/>
              <a:ext cx="57725" cy="649363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/>
            <p:cNvCxnSpPr>
              <a:stCxn id="12" idx="6"/>
              <a:endCxn id="11" idx="2"/>
            </p:cNvCxnSpPr>
            <p:nvPr/>
          </p:nvCxnSpPr>
          <p:spPr>
            <a:xfrm flipV="1">
              <a:off x="6421906" y="3845675"/>
              <a:ext cx="880306" cy="303036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5" name="image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7439" y="2476502"/>
            <a:ext cx="1286219" cy="138421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Straight Arrow Connector 15"/>
          <p:cNvCxnSpPr/>
          <p:nvPr/>
        </p:nvCxnSpPr>
        <p:spPr>
          <a:xfrm flipV="1">
            <a:off x="2262107" y="3222273"/>
            <a:ext cx="651166" cy="1"/>
          </a:xfrm>
          <a:prstGeom prst="straightConnector1">
            <a:avLst/>
          </a:prstGeom>
          <a:noFill/>
          <a:ln w="63500" cap="flat">
            <a:solidFill>
              <a:srgbClr val="4F81BD"/>
            </a:solidFill>
            <a:prstDash val="solid"/>
            <a:bevel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576879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84365" y="6243087"/>
            <a:ext cx="5436788" cy="8453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3"/>
          <p:cNvGrpSpPr/>
          <p:nvPr/>
        </p:nvGrpSpPr>
        <p:grpSpPr>
          <a:xfrm>
            <a:off x="2272224" y="483694"/>
            <a:ext cx="1188983" cy="652580"/>
            <a:chOff x="0" y="0"/>
            <a:chExt cx="1188982" cy="652578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F1</a:t>
              </a:r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2111249" y="1691520"/>
            <a:ext cx="1448000" cy="1206419"/>
            <a:chOff x="0" y="-1"/>
            <a:chExt cx="1447998" cy="1206418"/>
          </a:xfrm>
        </p:grpSpPr>
        <p:sp>
          <p:nvSpPr>
            <p:cNvPr id="130" name="Shape 130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FR1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3658775" y="1691520"/>
            <a:ext cx="1448000" cy="1206419"/>
            <a:chOff x="0" y="-1"/>
            <a:chExt cx="1447998" cy="1206418"/>
          </a:xfrm>
        </p:grpSpPr>
        <p:sp>
          <p:nvSpPr>
            <p:cNvPr id="139" name="Shape 139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FR2</a:t>
              </a:r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2468968" y="3309392"/>
            <a:ext cx="1448001" cy="840760"/>
            <a:chOff x="-1" y="0"/>
            <a:chExt cx="1448000" cy="840758"/>
          </a:xfrm>
        </p:grpSpPr>
        <p:sp>
          <p:nvSpPr>
            <p:cNvPr id="142" name="Shape 142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SS1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4016477" y="3327281"/>
            <a:ext cx="1448001" cy="840760"/>
            <a:chOff x="-1" y="0"/>
            <a:chExt cx="1448000" cy="840758"/>
          </a:xfrm>
        </p:grpSpPr>
        <p:sp>
          <p:nvSpPr>
            <p:cNvPr id="145" name="Shape 145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SS2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3022012" y="4651132"/>
            <a:ext cx="1136114" cy="1073185"/>
            <a:chOff x="-1" y="-1"/>
            <a:chExt cx="1136113" cy="1073184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4306867" y="4651132"/>
            <a:ext cx="1136114" cy="1073185"/>
            <a:chOff x="-1" y="-1"/>
            <a:chExt cx="1136113" cy="1073184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178" name="Shape 178"/>
          <p:cNvSpPr/>
          <p:nvPr/>
        </p:nvSpPr>
        <p:spPr>
          <a:xfrm>
            <a:off x="-7235" y="339892"/>
            <a:ext cx="118277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 dirty="0"/>
              <a:t>Function </a:t>
            </a:r>
          </a:p>
        </p:txBody>
      </p:sp>
      <p:sp>
        <p:nvSpPr>
          <p:cNvPr id="179" name="Shape 179"/>
          <p:cNvSpPr/>
          <p:nvPr/>
        </p:nvSpPr>
        <p:spPr>
          <a:xfrm>
            <a:off x="-7236" y="1574206"/>
            <a:ext cx="146575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Function </a:t>
            </a:r>
          </a:p>
          <a:p>
            <a:pPr lvl="0"/>
            <a:r>
              <a:rPr sz="2400" dirty="0"/>
              <a:t>Realization </a:t>
            </a:r>
          </a:p>
        </p:txBody>
      </p:sp>
      <p:sp>
        <p:nvSpPr>
          <p:cNvPr id="180" name="Shape 180"/>
          <p:cNvSpPr/>
          <p:nvPr/>
        </p:nvSpPr>
        <p:spPr>
          <a:xfrm>
            <a:off x="-7242" y="3112617"/>
            <a:ext cx="9955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Sub</a:t>
            </a:r>
          </a:p>
          <a:p>
            <a:pPr lvl="0"/>
            <a:r>
              <a:rPr sz="2400" dirty="0"/>
              <a:t>System </a:t>
            </a:r>
          </a:p>
        </p:txBody>
      </p:sp>
      <p:sp>
        <p:nvSpPr>
          <p:cNvPr id="181" name="Shape 181"/>
          <p:cNvSpPr/>
          <p:nvPr/>
        </p:nvSpPr>
        <p:spPr>
          <a:xfrm>
            <a:off x="-10857" y="4507919"/>
            <a:ext cx="137473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Suppliers/</a:t>
            </a:r>
          </a:p>
          <a:p>
            <a:pPr lvl="0"/>
            <a:r>
              <a:rPr sz="2400" dirty="0"/>
              <a:t>In-house</a:t>
            </a:r>
          </a:p>
        </p:txBody>
      </p:sp>
      <p:pic>
        <p:nvPicPr>
          <p:cNvPr id="182" name="image8.png" descr="aa04988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4" y="35797"/>
            <a:ext cx="282734" cy="88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9.png" descr="7145053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326" y="1658721"/>
            <a:ext cx="358924" cy="93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0.png" descr="aa05384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76" y="4554937"/>
            <a:ext cx="323082" cy="899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1.png" descr="bu00372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85" y="3144098"/>
            <a:ext cx="292945" cy="9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2884601" y="1136272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884601" y="2897939"/>
            <a:ext cx="308368" cy="41145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 flipH="1">
            <a:off x="3461205" y="2897939"/>
            <a:ext cx="935150" cy="42936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360581" y="2897938"/>
            <a:ext cx="379896" cy="42934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flipH="1">
            <a:off x="3777875" y="4168040"/>
            <a:ext cx="96260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740476" y="4168040"/>
            <a:ext cx="32225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78701" y="742980"/>
            <a:ext cx="486461" cy="490302"/>
            <a:chOff x="0" y="0"/>
            <a:chExt cx="486459" cy="490300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88013" y="2397973"/>
            <a:ext cx="486461" cy="490301"/>
            <a:chOff x="0" y="0"/>
            <a:chExt cx="486459" cy="4903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79439" y="3874084"/>
            <a:ext cx="486461" cy="490302"/>
            <a:chOff x="0" y="0"/>
            <a:chExt cx="486459" cy="490300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88751" y="5296532"/>
            <a:ext cx="486461" cy="490302"/>
            <a:chOff x="0" y="0"/>
            <a:chExt cx="486459" cy="490300"/>
          </a:xfrm>
        </p:grpSpPr>
        <p:sp>
          <p:nvSpPr>
            <p:cNvPr id="209" name="Shape 209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" name="Shape 212"/>
          <p:cNvSpPr/>
          <p:nvPr/>
        </p:nvSpPr>
        <p:spPr>
          <a:xfrm>
            <a:off x="503666" y="816561"/>
            <a:ext cx="156709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Function owner</a:t>
            </a:r>
          </a:p>
        </p:txBody>
      </p:sp>
      <p:sp>
        <p:nvSpPr>
          <p:cNvPr id="213" name="Shape 213"/>
          <p:cNvSpPr/>
          <p:nvPr/>
        </p:nvSpPr>
        <p:spPr>
          <a:xfrm>
            <a:off x="533381" y="2507456"/>
            <a:ext cx="15685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Function Realiz.</a:t>
            </a:r>
          </a:p>
          <a:p>
            <a:pPr lvl="0"/>
            <a:r>
              <a:t>Resp.</a:t>
            </a:r>
          </a:p>
        </p:txBody>
      </p:sp>
      <p:pic>
        <p:nvPicPr>
          <p:cNvPr id="214" name="image12.png" descr="7321018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414" y="4549068"/>
            <a:ext cx="421954" cy="89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127222" y="5402331"/>
            <a:ext cx="12104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SW and HW</a:t>
            </a:r>
          </a:p>
          <a:p>
            <a:pPr lvl="0"/>
            <a:r>
              <a:t>Design</a:t>
            </a:r>
          </a:p>
        </p:txBody>
      </p:sp>
      <p:sp>
        <p:nvSpPr>
          <p:cNvPr id="216" name="Shape 216"/>
          <p:cNvSpPr/>
          <p:nvPr/>
        </p:nvSpPr>
        <p:spPr>
          <a:xfrm>
            <a:off x="503666" y="3971290"/>
            <a:ext cx="14519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System Design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670415" y="5305828"/>
            <a:ext cx="486460" cy="490302"/>
            <a:chOff x="0" y="0"/>
            <a:chExt cx="486459" cy="490300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0" name="Shape 220"/>
          <p:cNvSpPr/>
          <p:nvPr/>
        </p:nvSpPr>
        <p:spPr>
          <a:xfrm>
            <a:off x="682527" y="5977109"/>
            <a:ext cx="8025595" cy="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695033" y="6243087"/>
            <a:ext cx="267176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Development Teams </a:t>
            </a:r>
          </a:p>
        </p:txBody>
      </p:sp>
      <p:pic>
        <p:nvPicPr>
          <p:cNvPr id="222" name="image13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661" y="6083884"/>
            <a:ext cx="1161175" cy="7741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67" y="111240"/>
            <a:ext cx="4647370" cy="1509390"/>
          </a:xfrm>
        </p:spPr>
        <p:txBody>
          <a:bodyPr/>
          <a:lstStyle/>
          <a:p>
            <a:r>
              <a:rPr lang="en-GB" dirty="0" smtClean="0"/>
              <a:t>Top down flow</a:t>
            </a:r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921670" y="2252370"/>
            <a:ext cx="41865" cy="2302567"/>
          </a:xfrm>
          <a:prstGeom prst="straightConnector1">
            <a:avLst/>
          </a:prstGeom>
          <a:noFill/>
          <a:ln w="1270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5416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8488" y="1921680"/>
            <a:ext cx="4396537" cy="4221880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457200" y="355012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defTabSz="452627">
              <a:defRPr sz="3564"/>
            </a:lvl1pPr>
          </a:lstStyle>
          <a:p>
            <a:pPr lvl="0">
              <a:defRPr sz="1800"/>
            </a:pPr>
            <a:r>
              <a:rPr sz="3564" dirty="0" smtClean="0"/>
              <a:t>Synchronizing </a:t>
            </a:r>
            <a:r>
              <a:rPr sz="3564" dirty="0"/>
              <a:t>Cross-Function and Cross-System Requirements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xfrm>
            <a:off x="457200" y="2065089"/>
            <a:ext cx="4040188" cy="6397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marL="0" lvl="0" indent="0" algn="ctr">
              <a:buNone/>
              <a:defRPr sz="1800"/>
            </a:pPr>
            <a:r>
              <a:rPr sz="2400" dirty="0"/>
              <a:t>System responsible:</a:t>
            </a:r>
          </a:p>
        </p:txBody>
      </p:sp>
      <p:sp>
        <p:nvSpPr>
          <p:cNvPr id="262" name="Shape 262"/>
          <p:cNvSpPr/>
          <p:nvPr/>
        </p:nvSpPr>
        <p:spPr>
          <a:xfrm>
            <a:off x="457200" y="2704852"/>
            <a:ext cx="4040188" cy="3133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sz="2400" dirty="0"/>
              <a:t>“Then </a:t>
            </a:r>
            <a:r>
              <a:rPr sz="2400" b="1" dirty="0"/>
              <a:t>requirement can come from other directions </a:t>
            </a:r>
            <a:r>
              <a:rPr sz="2400" dirty="0"/>
              <a:t>as well, e.g., base technology, </a:t>
            </a:r>
            <a:r>
              <a:rPr sz="2400" b="1" dirty="0"/>
              <a:t>attribute requirements </a:t>
            </a:r>
            <a:r>
              <a:rPr sz="2400" dirty="0"/>
              <a:t>can directly impact us, even architectural requirement and </a:t>
            </a:r>
            <a:r>
              <a:rPr sz="2400" b="1" dirty="0">
                <a:solidFill>
                  <a:srgbClr val="000000"/>
                </a:solidFill>
              </a:rPr>
              <a:t>cross-requirements </a:t>
            </a:r>
            <a:r>
              <a:rPr sz="2400" dirty="0"/>
              <a:t>from other sub-systems, or rather from other functions.”</a:t>
            </a:r>
          </a:p>
        </p:txBody>
      </p:sp>
      <p:pic>
        <p:nvPicPr>
          <p:cNvPr id="263" name="image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5" y="1981974"/>
            <a:ext cx="4041775" cy="395128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268"/>
          <p:cNvSpPr/>
          <p:nvPr/>
        </p:nvSpPr>
        <p:spPr>
          <a:xfrm>
            <a:off x="4769270" y="2174875"/>
            <a:ext cx="3844969" cy="2284378"/>
          </a:xfrm>
          <a:prstGeom prst="rect">
            <a:avLst/>
          </a:prstGeom>
          <a:solidFill>
            <a:schemeClr val="tx1">
              <a:alpha val="39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 dirty="0">
                <a:solidFill>
                  <a:schemeClr val="bg1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chemeClr val="bg1"/>
                </a:solidFill>
              </a:rPr>
              <a:t>Personal network 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 dirty="0">
                <a:solidFill>
                  <a:schemeClr val="bg1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chemeClr val="bg1"/>
                </a:solidFill>
              </a:rPr>
              <a:t>Continuous integration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33574082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01980" y="1808555"/>
            <a:ext cx="4122080" cy="4321196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 The Cost for Changing Requirements </a:t>
            </a:r>
            <a:br>
              <a:rPr sz="3200"/>
            </a:br>
            <a:r>
              <a:rPr sz="3200"/>
              <a:t>Increases Over Time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457200" y="1968447"/>
            <a:ext cx="4040188" cy="6397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marL="0" lvl="0" indent="0" algn="ctr">
              <a:buNone/>
              <a:defRPr sz="1800"/>
            </a:pPr>
            <a:r>
              <a:rPr sz="2400" dirty="0"/>
              <a:t>System Responsible:</a:t>
            </a:r>
          </a:p>
        </p:txBody>
      </p:sp>
      <p:sp>
        <p:nvSpPr>
          <p:cNvPr id="272" name="Shape 272"/>
          <p:cNvSpPr/>
          <p:nvPr/>
        </p:nvSpPr>
        <p:spPr>
          <a:xfrm>
            <a:off x="553835" y="2608210"/>
            <a:ext cx="4040188" cy="3128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sz="2400" dirty="0"/>
              <a:t>“as the project </a:t>
            </a:r>
            <a:r>
              <a:rPr sz="2400" b="1" dirty="0"/>
              <a:t>progress</a:t>
            </a:r>
            <a:r>
              <a:rPr sz="2400" dirty="0"/>
              <a:t>, new gatekeepers and decisions </a:t>
            </a:r>
            <a:r>
              <a:rPr sz="2400" dirty="0" smtClean="0"/>
              <a:t>for</a:t>
            </a:r>
            <a:r>
              <a:rPr lang="sv-SE" sz="2400" dirty="0" err="1" smtClean="0"/>
              <a:t>um</a:t>
            </a:r>
            <a:r>
              <a:rPr sz="2400" dirty="0" smtClean="0"/>
              <a:t> </a:t>
            </a:r>
            <a:r>
              <a:rPr sz="2400" dirty="0"/>
              <a:t>where a </a:t>
            </a:r>
            <a:r>
              <a:rPr sz="2400" b="1" dirty="0"/>
              <a:t>change must be approved </a:t>
            </a:r>
            <a:r>
              <a:rPr sz="2400" dirty="0"/>
              <a:t>are introduced. [...] And the further the project progress the suppliers start to demand payment for changes, and that also introduces additional friction.”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507470" y="3272685"/>
            <a:ext cx="3123053" cy="1379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7" h="21266" extrusionOk="0">
                <a:moveTo>
                  <a:pt x="0" y="21266"/>
                </a:moveTo>
                <a:cubicBezTo>
                  <a:pt x="166" y="17544"/>
                  <a:pt x="-73" y="20502"/>
                  <a:pt x="268" y="18469"/>
                </a:cubicBezTo>
                <a:cubicBezTo>
                  <a:pt x="311" y="18212"/>
                  <a:pt x="296" y="17908"/>
                  <a:pt x="357" y="17670"/>
                </a:cubicBezTo>
                <a:cubicBezTo>
                  <a:pt x="420" y="17424"/>
                  <a:pt x="543" y="17285"/>
                  <a:pt x="625" y="17070"/>
                </a:cubicBezTo>
                <a:cubicBezTo>
                  <a:pt x="722" y="16817"/>
                  <a:pt x="814" y="16553"/>
                  <a:pt x="893" y="16271"/>
                </a:cubicBezTo>
                <a:cubicBezTo>
                  <a:pt x="964" y="16018"/>
                  <a:pt x="1019" y="15746"/>
                  <a:pt x="1072" y="15472"/>
                </a:cubicBezTo>
                <a:cubicBezTo>
                  <a:pt x="1109" y="15278"/>
                  <a:pt x="1113" y="15053"/>
                  <a:pt x="1161" y="14872"/>
                </a:cubicBezTo>
                <a:cubicBezTo>
                  <a:pt x="1204" y="14711"/>
                  <a:pt x="1287" y="14620"/>
                  <a:pt x="1340" y="14473"/>
                </a:cubicBezTo>
                <a:cubicBezTo>
                  <a:pt x="1407" y="14285"/>
                  <a:pt x="1443" y="14043"/>
                  <a:pt x="1518" y="13873"/>
                </a:cubicBezTo>
                <a:cubicBezTo>
                  <a:pt x="1917" y="12982"/>
                  <a:pt x="1951" y="13522"/>
                  <a:pt x="2322" y="12275"/>
                </a:cubicBezTo>
                <a:cubicBezTo>
                  <a:pt x="2382" y="12075"/>
                  <a:pt x="2448" y="11884"/>
                  <a:pt x="2501" y="11676"/>
                </a:cubicBezTo>
                <a:cubicBezTo>
                  <a:pt x="2567" y="11417"/>
                  <a:pt x="2603" y="11120"/>
                  <a:pt x="2680" y="10876"/>
                </a:cubicBezTo>
                <a:cubicBezTo>
                  <a:pt x="2813" y="10450"/>
                  <a:pt x="2983" y="10088"/>
                  <a:pt x="3126" y="9678"/>
                </a:cubicBezTo>
                <a:cubicBezTo>
                  <a:pt x="3259" y="9296"/>
                  <a:pt x="3405" y="8716"/>
                  <a:pt x="3484" y="8279"/>
                </a:cubicBezTo>
                <a:cubicBezTo>
                  <a:pt x="3553" y="7888"/>
                  <a:pt x="3603" y="7480"/>
                  <a:pt x="3662" y="7080"/>
                </a:cubicBezTo>
                <a:cubicBezTo>
                  <a:pt x="3662" y="7080"/>
                  <a:pt x="3841" y="5881"/>
                  <a:pt x="3841" y="5881"/>
                </a:cubicBezTo>
                <a:cubicBezTo>
                  <a:pt x="3900" y="5682"/>
                  <a:pt x="3952" y="5470"/>
                  <a:pt x="4019" y="5282"/>
                </a:cubicBezTo>
                <a:cubicBezTo>
                  <a:pt x="4207" y="4757"/>
                  <a:pt x="4301" y="4801"/>
                  <a:pt x="4555" y="4283"/>
                </a:cubicBezTo>
                <a:cubicBezTo>
                  <a:pt x="5782" y="1789"/>
                  <a:pt x="4642" y="3587"/>
                  <a:pt x="5627" y="2485"/>
                </a:cubicBezTo>
                <a:cubicBezTo>
                  <a:pt x="6477" y="1535"/>
                  <a:pt x="5049" y="2717"/>
                  <a:pt x="6431" y="1686"/>
                </a:cubicBezTo>
                <a:lnTo>
                  <a:pt x="6699" y="1486"/>
                </a:lnTo>
                <a:lnTo>
                  <a:pt x="8218" y="1686"/>
                </a:lnTo>
                <a:cubicBezTo>
                  <a:pt x="8421" y="1837"/>
                  <a:pt x="8423" y="2545"/>
                  <a:pt x="8575" y="2884"/>
                </a:cubicBezTo>
                <a:cubicBezTo>
                  <a:pt x="8635" y="3018"/>
                  <a:pt x="8701" y="3137"/>
                  <a:pt x="8754" y="3284"/>
                </a:cubicBezTo>
                <a:cubicBezTo>
                  <a:pt x="9204" y="4544"/>
                  <a:pt x="8680" y="3318"/>
                  <a:pt x="9111" y="4283"/>
                </a:cubicBezTo>
                <a:cubicBezTo>
                  <a:pt x="9316" y="5661"/>
                  <a:pt x="9156" y="5184"/>
                  <a:pt x="9468" y="5881"/>
                </a:cubicBezTo>
                <a:cubicBezTo>
                  <a:pt x="9498" y="6481"/>
                  <a:pt x="9535" y="7079"/>
                  <a:pt x="9558" y="7680"/>
                </a:cubicBezTo>
                <a:cubicBezTo>
                  <a:pt x="9595" y="8677"/>
                  <a:pt x="9597" y="9682"/>
                  <a:pt x="9647" y="10677"/>
                </a:cubicBezTo>
                <a:cubicBezTo>
                  <a:pt x="9657" y="10886"/>
                  <a:pt x="9710" y="11074"/>
                  <a:pt x="9736" y="11276"/>
                </a:cubicBezTo>
                <a:cubicBezTo>
                  <a:pt x="9770" y="11540"/>
                  <a:pt x="9792" y="11811"/>
                  <a:pt x="9826" y="12075"/>
                </a:cubicBezTo>
                <a:cubicBezTo>
                  <a:pt x="9851" y="12278"/>
                  <a:pt x="9889" y="12472"/>
                  <a:pt x="9915" y="12675"/>
                </a:cubicBezTo>
                <a:cubicBezTo>
                  <a:pt x="9953" y="12973"/>
                  <a:pt x="10022" y="13754"/>
                  <a:pt x="10094" y="14073"/>
                </a:cubicBezTo>
                <a:cubicBezTo>
                  <a:pt x="10142" y="14288"/>
                  <a:pt x="10219" y="14464"/>
                  <a:pt x="10272" y="14673"/>
                </a:cubicBezTo>
                <a:cubicBezTo>
                  <a:pt x="10338" y="14931"/>
                  <a:pt x="10398" y="15198"/>
                  <a:pt x="10451" y="15472"/>
                </a:cubicBezTo>
                <a:cubicBezTo>
                  <a:pt x="10488" y="15665"/>
                  <a:pt x="10481" y="15907"/>
                  <a:pt x="10540" y="16071"/>
                </a:cubicBezTo>
                <a:cubicBezTo>
                  <a:pt x="10701" y="16522"/>
                  <a:pt x="10943" y="16528"/>
                  <a:pt x="11165" y="16671"/>
                </a:cubicBezTo>
                <a:cubicBezTo>
                  <a:pt x="12062" y="17244"/>
                  <a:pt x="10674" y="16446"/>
                  <a:pt x="11791" y="17070"/>
                </a:cubicBezTo>
                <a:lnTo>
                  <a:pt x="13756" y="16870"/>
                </a:lnTo>
                <a:cubicBezTo>
                  <a:pt x="15114" y="16680"/>
                  <a:pt x="14170" y="16537"/>
                  <a:pt x="15364" y="16870"/>
                </a:cubicBezTo>
                <a:cubicBezTo>
                  <a:pt x="16495" y="16804"/>
                  <a:pt x="17629" y="16855"/>
                  <a:pt x="18758" y="16671"/>
                </a:cubicBezTo>
                <a:cubicBezTo>
                  <a:pt x="18857" y="16654"/>
                  <a:pt x="19138" y="16058"/>
                  <a:pt x="19205" y="15871"/>
                </a:cubicBezTo>
                <a:cubicBezTo>
                  <a:pt x="19546" y="14917"/>
                  <a:pt x="19252" y="15657"/>
                  <a:pt x="19473" y="14673"/>
                </a:cubicBezTo>
                <a:cubicBezTo>
                  <a:pt x="19521" y="14458"/>
                  <a:pt x="19608" y="14293"/>
                  <a:pt x="19651" y="14073"/>
                </a:cubicBezTo>
                <a:cubicBezTo>
                  <a:pt x="20076" y="11933"/>
                  <a:pt x="19604" y="13632"/>
                  <a:pt x="20008" y="12275"/>
                </a:cubicBezTo>
                <a:cubicBezTo>
                  <a:pt x="20038" y="11609"/>
                  <a:pt x="20043" y="10935"/>
                  <a:pt x="20098" y="10277"/>
                </a:cubicBezTo>
                <a:cubicBezTo>
                  <a:pt x="20202" y="9030"/>
                  <a:pt x="20274" y="9290"/>
                  <a:pt x="20455" y="8279"/>
                </a:cubicBezTo>
                <a:cubicBezTo>
                  <a:pt x="20525" y="7888"/>
                  <a:pt x="20574" y="7480"/>
                  <a:pt x="20634" y="7080"/>
                </a:cubicBezTo>
                <a:cubicBezTo>
                  <a:pt x="20664" y="6880"/>
                  <a:pt x="20700" y="6685"/>
                  <a:pt x="20723" y="6481"/>
                </a:cubicBezTo>
                <a:cubicBezTo>
                  <a:pt x="20753" y="6214"/>
                  <a:pt x="20779" y="5946"/>
                  <a:pt x="20812" y="5682"/>
                </a:cubicBezTo>
                <a:cubicBezTo>
                  <a:pt x="20838" y="5479"/>
                  <a:pt x="20879" y="5287"/>
                  <a:pt x="20902" y="5082"/>
                </a:cubicBezTo>
                <a:cubicBezTo>
                  <a:pt x="20939" y="4753"/>
                  <a:pt x="20951" y="4411"/>
                  <a:pt x="20991" y="4083"/>
                </a:cubicBezTo>
                <a:cubicBezTo>
                  <a:pt x="21041" y="3677"/>
                  <a:pt x="21110" y="3284"/>
                  <a:pt x="21170" y="2884"/>
                </a:cubicBezTo>
                <a:cubicBezTo>
                  <a:pt x="21199" y="2685"/>
                  <a:pt x="21241" y="2492"/>
                  <a:pt x="21259" y="2285"/>
                </a:cubicBezTo>
                <a:cubicBezTo>
                  <a:pt x="21289" y="1952"/>
                  <a:pt x="21308" y="1614"/>
                  <a:pt x="21348" y="1286"/>
                </a:cubicBezTo>
                <a:cubicBezTo>
                  <a:pt x="21398" y="880"/>
                  <a:pt x="21527" y="-334"/>
                  <a:pt x="21527" y="87"/>
                </a:cubicBezTo>
                <a:lnTo>
                  <a:pt x="21527" y="20866"/>
                </a:lnTo>
              </a:path>
            </a:pathLst>
          </a:cu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6907011" y="4807403"/>
            <a:ext cx="5744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time</a:t>
            </a:r>
          </a:p>
        </p:txBody>
      </p:sp>
      <p:sp>
        <p:nvSpPr>
          <p:cNvPr id="277" name="Shape 277"/>
          <p:cNvSpPr/>
          <p:nvPr/>
        </p:nvSpPr>
        <p:spPr>
          <a:xfrm>
            <a:off x="4579280" y="2526801"/>
            <a:ext cx="9191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changes</a:t>
            </a:r>
          </a:p>
        </p:txBody>
      </p:sp>
      <p:sp>
        <p:nvSpPr>
          <p:cNvPr id="4" name="Freeform 3"/>
          <p:cNvSpPr/>
          <p:nvPr/>
        </p:nvSpPr>
        <p:spPr>
          <a:xfrm>
            <a:off x="5425239" y="2250335"/>
            <a:ext cx="69099" cy="2429810"/>
          </a:xfrm>
          <a:custGeom>
            <a:avLst/>
            <a:gdLst>
              <a:gd name="connsiteX0" fmla="*/ 69099 w 69099"/>
              <a:gd name="connsiteY0" fmla="*/ 2429810 h 2429810"/>
              <a:gd name="connsiteX1" fmla="*/ 69099 w 69099"/>
              <a:gd name="connsiteY1" fmla="*/ 2429810 h 2429810"/>
              <a:gd name="connsiteX2" fmla="*/ 55294 w 69099"/>
              <a:gd name="connsiteY2" fmla="*/ 1780940 h 2429810"/>
              <a:gd name="connsiteX3" fmla="*/ 41489 w 69099"/>
              <a:gd name="connsiteY3" fmla="*/ 607453 h 2429810"/>
              <a:gd name="connsiteX4" fmla="*/ 13879 w 69099"/>
              <a:gd name="connsiteY4" fmla="*/ 358949 h 2429810"/>
              <a:gd name="connsiteX5" fmla="*/ 27684 w 69099"/>
              <a:gd name="connsiteY5" fmla="*/ 262309 h 2429810"/>
              <a:gd name="connsiteX6" fmla="*/ 41489 w 69099"/>
              <a:gd name="connsiteY6" fmla="*/ 220892 h 2429810"/>
              <a:gd name="connsiteX7" fmla="*/ 27684 w 69099"/>
              <a:gd name="connsiteY7" fmla="*/ 110446 h 2429810"/>
              <a:gd name="connsiteX8" fmla="*/ 74 w 69099"/>
              <a:gd name="connsiteY8" fmla="*/ 0 h 2429810"/>
              <a:gd name="connsiteX9" fmla="*/ 74 w 69099"/>
              <a:gd name="connsiteY9" fmla="*/ 0 h 2429810"/>
              <a:gd name="connsiteX10" fmla="*/ 74 w 69099"/>
              <a:gd name="connsiteY10" fmla="*/ 0 h 242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099" h="2429810">
                <a:moveTo>
                  <a:pt x="69099" y="2429810"/>
                </a:moveTo>
                <a:lnTo>
                  <a:pt x="69099" y="2429810"/>
                </a:lnTo>
                <a:cubicBezTo>
                  <a:pt x="64497" y="2213520"/>
                  <a:pt x="58571" y="1997254"/>
                  <a:pt x="55294" y="1780940"/>
                </a:cubicBezTo>
                <a:cubicBezTo>
                  <a:pt x="49368" y="1389795"/>
                  <a:pt x="49470" y="998561"/>
                  <a:pt x="41489" y="607453"/>
                </a:cubicBezTo>
                <a:cubicBezTo>
                  <a:pt x="38652" y="468423"/>
                  <a:pt x="34458" y="461848"/>
                  <a:pt x="13879" y="358949"/>
                </a:cubicBezTo>
                <a:cubicBezTo>
                  <a:pt x="18481" y="326736"/>
                  <a:pt x="21303" y="294217"/>
                  <a:pt x="27684" y="262309"/>
                </a:cubicBezTo>
                <a:cubicBezTo>
                  <a:pt x="30538" y="248039"/>
                  <a:pt x="41489" y="235444"/>
                  <a:pt x="41489" y="220892"/>
                </a:cubicBezTo>
                <a:cubicBezTo>
                  <a:pt x="41489" y="183790"/>
                  <a:pt x="35458" y="146724"/>
                  <a:pt x="27684" y="110446"/>
                </a:cubicBezTo>
                <a:cubicBezTo>
                  <a:pt x="-2836" y="-31990"/>
                  <a:pt x="74" y="72804"/>
                  <a:pt x="74" y="0"/>
                </a:cubicBezTo>
                <a:lnTo>
                  <a:pt x="74" y="0"/>
                </a:lnTo>
                <a:lnTo>
                  <a:pt x="74" y="0"/>
                </a:lnTo>
              </a:path>
            </a:pathLst>
          </a:custGeom>
          <a:ln w="50800">
            <a:solidFill>
              <a:schemeClr val="tx1"/>
            </a:solidFill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494338" y="4611116"/>
            <a:ext cx="3534046" cy="82835"/>
          </a:xfrm>
          <a:custGeom>
            <a:avLst/>
            <a:gdLst>
              <a:gd name="connsiteX0" fmla="*/ 0 w 3534046"/>
              <a:gd name="connsiteY0" fmla="*/ 27612 h 82835"/>
              <a:gd name="connsiteX1" fmla="*/ 0 w 3534046"/>
              <a:gd name="connsiteY1" fmla="*/ 27612 h 82835"/>
              <a:gd name="connsiteX2" fmla="*/ 138048 w 3534046"/>
              <a:gd name="connsiteY2" fmla="*/ 41417 h 82835"/>
              <a:gd name="connsiteX3" fmla="*/ 179463 w 3534046"/>
              <a:gd name="connsiteY3" fmla="*/ 69029 h 82835"/>
              <a:gd name="connsiteX4" fmla="*/ 317512 w 3534046"/>
              <a:gd name="connsiteY4" fmla="*/ 82835 h 82835"/>
              <a:gd name="connsiteX5" fmla="*/ 565999 w 3534046"/>
              <a:gd name="connsiteY5" fmla="*/ 69029 h 82835"/>
              <a:gd name="connsiteX6" fmla="*/ 952536 w 3534046"/>
              <a:gd name="connsiteY6" fmla="*/ 41417 h 82835"/>
              <a:gd name="connsiteX7" fmla="*/ 1256243 w 3534046"/>
              <a:gd name="connsiteY7" fmla="*/ 69029 h 82835"/>
              <a:gd name="connsiteX8" fmla="*/ 1477121 w 3534046"/>
              <a:gd name="connsiteY8" fmla="*/ 82835 h 82835"/>
              <a:gd name="connsiteX9" fmla="*/ 2678144 w 3534046"/>
              <a:gd name="connsiteY9" fmla="*/ 55223 h 82835"/>
              <a:gd name="connsiteX10" fmla="*/ 3078486 w 3534046"/>
              <a:gd name="connsiteY10" fmla="*/ 41417 h 82835"/>
              <a:gd name="connsiteX11" fmla="*/ 3161315 w 3534046"/>
              <a:gd name="connsiteY11" fmla="*/ 13806 h 82835"/>
              <a:gd name="connsiteX12" fmla="*/ 3202729 w 3534046"/>
              <a:gd name="connsiteY12" fmla="*/ 0 h 82835"/>
              <a:gd name="connsiteX13" fmla="*/ 3395998 w 3534046"/>
              <a:gd name="connsiteY13" fmla="*/ 27612 h 82835"/>
              <a:gd name="connsiteX14" fmla="*/ 3451217 w 3534046"/>
              <a:gd name="connsiteY14" fmla="*/ 41417 h 82835"/>
              <a:gd name="connsiteX15" fmla="*/ 3534046 w 3534046"/>
              <a:gd name="connsiteY15" fmla="*/ 0 h 82835"/>
              <a:gd name="connsiteX16" fmla="*/ 3534046 w 3534046"/>
              <a:gd name="connsiteY16" fmla="*/ 0 h 82835"/>
              <a:gd name="connsiteX17" fmla="*/ 3534046 w 3534046"/>
              <a:gd name="connsiteY17" fmla="*/ 0 h 82835"/>
              <a:gd name="connsiteX18" fmla="*/ 3534046 w 3534046"/>
              <a:gd name="connsiteY18" fmla="*/ 0 h 8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34046" h="82835">
                <a:moveTo>
                  <a:pt x="0" y="27612"/>
                </a:moveTo>
                <a:lnTo>
                  <a:pt x="0" y="27612"/>
                </a:lnTo>
                <a:cubicBezTo>
                  <a:pt x="46016" y="32214"/>
                  <a:pt x="92987" y="31018"/>
                  <a:pt x="138048" y="41417"/>
                </a:cubicBezTo>
                <a:cubicBezTo>
                  <a:pt x="154215" y="45148"/>
                  <a:pt x="163296" y="65298"/>
                  <a:pt x="179463" y="69029"/>
                </a:cubicBezTo>
                <a:cubicBezTo>
                  <a:pt x="224524" y="79429"/>
                  <a:pt x="271496" y="78233"/>
                  <a:pt x="317512" y="82835"/>
                </a:cubicBezTo>
                <a:lnTo>
                  <a:pt x="565999" y="69029"/>
                </a:lnTo>
                <a:cubicBezTo>
                  <a:pt x="933827" y="51919"/>
                  <a:pt x="800865" y="91978"/>
                  <a:pt x="952536" y="41417"/>
                </a:cubicBezTo>
                <a:cubicBezTo>
                  <a:pt x="1089280" y="75606"/>
                  <a:pt x="984240" y="53028"/>
                  <a:pt x="1256243" y="69029"/>
                </a:cubicBezTo>
                <a:lnTo>
                  <a:pt x="1477121" y="82835"/>
                </a:lnTo>
                <a:lnTo>
                  <a:pt x="2678144" y="55223"/>
                </a:lnTo>
                <a:cubicBezTo>
                  <a:pt x="2811626" y="51771"/>
                  <a:pt x="2945447" y="52821"/>
                  <a:pt x="3078486" y="41417"/>
                </a:cubicBezTo>
                <a:cubicBezTo>
                  <a:pt x="3107483" y="38931"/>
                  <a:pt x="3133705" y="23010"/>
                  <a:pt x="3161315" y="13806"/>
                </a:cubicBezTo>
                <a:lnTo>
                  <a:pt x="3202729" y="0"/>
                </a:lnTo>
                <a:cubicBezTo>
                  <a:pt x="3302463" y="33247"/>
                  <a:pt x="3194370" y="727"/>
                  <a:pt x="3395998" y="27612"/>
                </a:cubicBezTo>
                <a:cubicBezTo>
                  <a:pt x="3414804" y="30120"/>
                  <a:pt x="3432811" y="36815"/>
                  <a:pt x="3451217" y="41417"/>
                </a:cubicBezTo>
                <a:cubicBezTo>
                  <a:pt x="3530331" y="25594"/>
                  <a:pt x="3509748" y="48599"/>
                  <a:pt x="3534046" y="0"/>
                </a:cubicBezTo>
                <a:lnTo>
                  <a:pt x="3534046" y="0"/>
                </a:lnTo>
                <a:lnTo>
                  <a:pt x="3534046" y="0"/>
                </a:lnTo>
                <a:lnTo>
                  <a:pt x="3534046" y="0"/>
                </a:lnTo>
              </a:path>
            </a:pathLst>
          </a:custGeom>
          <a:ln w="50800">
            <a:solidFill>
              <a:schemeClr val="tx1"/>
            </a:solidFill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Shape 268"/>
          <p:cNvSpPr/>
          <p:nvPr/>
        </p:nvSpPr>
        <p:spPr>
          <a:xfrm>
            <a:off x="5715216" y="2506219"/>
            <a:ext cx="2760973" cy="2146314"/>
          </a:xfrm>
          <a:prstGeom prst="rect">
            <a:avLst/>
          </a:prstGeom>
          <a:solidFill>
            <a:schemeClr val="tx1">
              <a:alpha val="56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chemeClr val="bg1"/>
                </a:solidFill>
              </a:rPr>
              <a:t>Workarounds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chemeClr val="bg1"/>
                </a:solidFill>
              </a:rPr>
              <a:t>Defer commitment</a:t>
            </a:r>
          </a:p>
        </p:txBody>
      </p:sp>
    </p:spTree>
    <p:extLst>
      <p:ext uri="{BB962C8B-B14F-4D97-AF65-F5344CB8AC3E}">
        <p14:creationId xmlns:p14="http://schemas.microsoft.com/office/powerpoint/2010/main" val="34412279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5122" y="1946614"/>
            <a:ext cx="4152266" cy="4070847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Avoid Premature Commitment 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xfrm>
            <a:off x="457200" y="2119425"/>
            <a:ext cx="4040188" cy="639763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  <a:defRPr sz="1800" b="0"/>
            </a:pPr>
            <a:r>
              <a:rPr sz="2400" b="0" dirty="0" smtClean="0"/>
              <a:t>Sub</a:t>
            </a:r>
            <a:r>
              <a:rPr sz="2400" b="0" dirty="0"/>
              <a:t>-system responsible </a:t>
            </a:r>
          </a:p>
        </p:txBody>
      </p:sp>
      <p:sp>
        <p:nvSpPr>
          <p:cNvPr id="286" name="Shape 286"/>
          <p:cNvSpPr/>
          <p:nvPr/>
        </p:nvSpPr>
        <p:spPr>
          <a:xfrm>
            <a:off x="457200" y="2759188"/>
            <a:ext cx="4040188" cy="2813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lang="sv-SE" sz="2400" dirty="0" smtClean="0"/>
              <a:t>”</a:t>
            </a:r>
            <a:r>
              <a:rPr sz="2400" dirty="0" smtClean="0"/>
              <a:t>… </a:t>
            </a:r>
            <a:r>
              <a:rPr sz="2400" dirty="0"/>
              <a:t>in nine cases out of ten we want to have the </a:t>
            </a:r>
            <a:r>
              <a:rPr sz="2400" b="1" dirty="0"/>
              <a:t>requirement on the ECU in itself</a:t>
            </a:r>
            <a:r>
              <a:rPr sz="2400" dirty="0"/>
              <a:t>, then it is the responsibility of the supplier to divide the requirements between software or hardware</a:t>
            </a:r>
            <a:r>
              <a:rPr sz="2400" dirty="0" smtClean="0"/>
              <a:t>.</a:t>
            </a:r>
            <a:r>
              <a:rPr lang="sv-SE" sz="2400" dirty="0" smtClean="0"/>
              <a:t>"</a:t>
            </a:r>
            <a:endParaRPr sz="2400" dirty="0"/>
          </a:p>
        </p:txBody>
      </p:sp>
      <p:pic>
        <p:nvPicPr>
          <p:cNvPr id="287" name="image18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0" r="1940"/>
          <a:stretch>
            <a:fillRect/>
          </a:stretch>
        </p:blipFill>
        <p:spPr>
          <a:xfrm>
            <a:off x="4645024" y="1817665"/>
            <a:ext cx="4041777" cy="39512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68"/>
          <p:cNvSpPr/>
          <p:nvPr/>
        </p:nvSpPr>
        <p:spPr>
          <a:xfrm>
            <a:off x="4845510" y="2222724"/>
            <a:ext cx="3630680" cy="2429809"/>
          </a:xfrm>
          <a:prstGeom prst="rect">
            <a:avLst/>
          </a:prstGeom>
          <a:solidFill>
            <a:schemeClr val="tx1">
              <a:alpha val="5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Workarounds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Oral communication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On demand / Just-in-time RE</a:t>
            </a:r>
          </a:p>
        </p:txBody>
      </p:sp>
    </p:spTree>
    <p:extLst>
      <p:ext uri="{BB962C8B-B14F-4D97-AF65-F5344CB8AC3E}">
        <p14:creationId xmlns:p14="http://schemas.microsoft.com/office/powerpoint/2010/main" val="15548538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Research Questions 2 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888888"/>
                </a:solidFill>
              </a:rPr>
              <a:t>Is there a need for shorter feedback loops for requirements validation?</a:t>
            </a:r>
          </a:p>
        </p:txBody>
      </p:sp>
    </p:spTree>
    <p:extLst>
      <p:ext uri="{BB962C8B-B14F-4D97-AF65-F5344CB8AC3E}">
        <p14:creationId xmlns:p14="http://schemas.microsoft.com/office/powerpoint/2010/main" val="11315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dirty="0" smtClean="0">
                <a:solidFill>
                  <a:srgbClr val="000000"/>
                </a:solidFill>
              </a:rPr>
              <a:t>RQ2: Is </a:t>
            </a:r>
            <a:r>
              <a:rPr lang="en-US" sz="3600" dirty="0">
                <a:solidFill>
                  <a:srgbClr val="000000"/>
                </a:solidFill>
              </a:rPr>
              <a:t>there a need for shorter feedback loops for requirements validation</a:t>
            </a:r>
            <a:r>
              <a:rPr lang="en-US" sz="3600" dirty="0" smtClean="0">
                <a:solidFill>
                  <a:srgbClr val="000000"/>
                </a:solidFill>
              </a:rPr>
              <a:t>?</a:t>
            </a:r>
            <a:endParaRPr lang="en-US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277717"/>
              </p:ext>
            </p:extLst>
          </p:nvPr>
        </p:nvGraphicFramePr>
        <p:xfrm>
          <a:off x="237066" y="1532530"/>
          <a:ext cx="8652933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4267"/>
                <a:gridCol w="2252134"/>
                <a:gridCol w="31665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Practices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Slow feedback cycle on requirements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 network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Short iterations / agile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Virtual verification early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Balancing the need for oral communication and thorough documentation of requirements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 network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On demand / Just-in-time RE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Rationale as by-product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Find the right person for getting or giving feedback or information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Personal network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Expert seeking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Facilitate networking within company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and supply-chain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Sufficiently fast supplier interaction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Personal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New business cases / opportunities for suppliers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2829765" y="5046649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10913" y="6083727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2782371" y="2659167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63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4683" y="1838844"/>
            <a:ext cx="4262705" cy="4691276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 lvl="0">
              <a:defRPr sz="1800"/>
            </a:pPr>
            <a:r>
              <a:rPr sz="3900" dirty="0"/>
              <a:t>Slow Feedback Cycle on </a:t>
            </a:r>
            <a:r>
              <a:rPr sz="3900" dirty="0" smtClean="0"/>
              <a:t>Requir</a:t>
            </a:r>
            <a:r>
              <a:rPr lang="sv-SE" sz="3900" dirty="0" smtClean="0"/>
              <a:t>e</a:t>
            </a:r>
            <a:r>
              <a:rPr sz="3900" dirty="0" smtClean="0"/>
              <a:t>ment</a:t>
            </a:r>
            <a:endParaRPr sz="3900" dirty="0"/>
          </a:p>
        </p:txBody>
      </p:sp>
      <p:sp>
        <p:nvSpPr>
          <p:cNvPr id="308" name="Shape 308"/>
          <p:cNvSpPr>
            <a:spLocks noGrp="1"/>
          </p:cNvSpPr>
          <p:nvPr>
            <p:ph type="body" idx="1"/>
          </p:nvPr>
        </p:nvSpPr>
        <p:spPr>
          <a:xfrm>
            <a:off x="457200" y="2002740"/>
            <a:ext cx="4040188" cy="639763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  <a:defRPr sz="1800" b="0"/>
            </a:pPr>
            <a:r>
              <a:rPr sz="2400" b="1" dirty="0"/>
              <a:t>Sub-system responsible</a:t>
            </a:r>
          </a:p>
        </p:txBody>
      </p:sp>
      <p:sp>
        <p:nvSpPr>
          <p:cNvPr id="309" name="Shape 309"/>
          <p:cNvSpPr/>
          <p:nvPr/>
        </p:nvSpPr>
        <p:spPr>
          <a:xfrm>
            <a:off x="457200" y="2765425"/>
            <a:ext cx="4040188" cy="3483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sv-SE" sz="2400" dirty="0" smtClean="0"/>
              <a:t>”</a:t>
            </a:r>
            <a:r>
              <a:rPr sz="2400" dirty="0" smtClean="0"/>
              <a:t>It </a:t>
            </a:r>
            <a:r>
              <a:rPr sz="2400" dirty="0"/>
              <a:t>takes a long time [...] and it usually goes full circle, that they have the software ready, it is </a:t>
            </a:r>
            <a:r>
              <a:rPr sz="2400" b="1" dirty="0"/>
              <a:t>put in the car</a:t>
            </a:r>
            <a:r>
              <a:rPr sz="2400" dirty="0"/>
              <a:t>, it is </a:t>
            </a:r>
            <a:r>
              <a:rPr sz="2400" b="1" dirty="0"/>
              <a:t>tested together </a:t>
            </a:r>
            <a:r>
              <a:rPr sz="2400" dirty="0"/>
              <a:t>in the environment it should be in, and then you </a:t>
            </a:r>
            <a:r>
              <a:rPr sz="2400" b="1" dirty="0"/>
              <a:t>discover that this and this is probably </a:t>
            </a:r>
            <a:r>
              <a:rPr sz="2400" dirty="0"/>
              <a:t>wrong</a:t>
            </a:r>
            <a:r>
              <a:rPr sz="2400" dirty="0" smtClean="0"/>
              <a:t>.</a:t>
            </a:r>
            <a:r>
              <a:rPr lang="sv-SE" sz="2400" dirty="0" smtClean="0"/>
              <a:t>"</a:t>
            </a:r>
            <a:r>
              <a:rPr sz="2400" dirty="0" smtClean="0"/>
              <a:t> </a:t>
            </a:r>
            <a:endParaRPr sz="2400" dirty="0"/>
          </a:p>
        </p:txBody>
      </p:sp>
      <p:pic>
        <p:nvPicPr>
          <p:cNvPr id="310" name="image2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5" y="2174875"/>
            <a:ext cx="4041775" cy="39512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15"/>
          <p:cNvSpPr/>
          <p:nvPr/>
        </p:nvSpPr>
        <p:spPr>
          <a:xfrm>
            <a:off x="4921671" y="2327275"/>
            <a:ext cx="3513106" cy="2518539"/>
          </a:xfrm>
          <a:prstGeom prst="rect">
            <a:avLst/>
          </a:prstGeom>
          <a:solidFill>
            <a:schemeClr val="tx1">
              <a:alpha val="2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 dirty="0">
                <a:solidFill>
                  <a:srgbClr val="FFFFFF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rgbClr val="FFFFFF"/>
                </a:solidFill>
              </a:rPr>
              <a:t>Personal network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rgbClr val="FFFFFF"/>
                </a:solidFill>
              </a:rPr>
              <a:t>Oral communication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 dirty="0">
                <a:solidFill>
                  <a:srgbClr val="FFFFFF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rgbClr val="FFFFFF"/>
                </a:solidFill>
              </a:rPr>
              <a:t>Short iterations/agile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rgbClr val="FFFFFF"/>
                </a:solidFill>
              </a:rPr>
              <a:t>Virtual verification early</a:t>
            </a:r>
          </a:p>
        </p:txBody>
      </p:sp>
    </p:spTree>
    <p:extLst>
      <p:ext uri="{BB962C8B-B14F-4D97-AF65-F5344CB8AC3E}">
        <p14:creationId xmlns:p14="http://schemas.microsoft.com/office/powerpoint/2010/main" val="8596102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 rot="21325391">
            <a:off x="423369" y="1698253"/>
            <a:ext cx="3399650" cy="1334615"/>
          </a:xfrm>
          <a:custGeom>
            <a:avLst/>
            <a:gdLst>
              <a:gd name="connsiteX0" fmla="*/ 0 w 3399650"/>
              <a:gd name="connsiteY0" fmla="*/ 1270061 h 1334615"/>
              <a:gd name="connsiteX1" fmla="*/ 2777924 w 3399650"/>
              <a:gd name="connsiteY1" fmla="*/ 1190682 h 1334615"/>
              <a:gd name="connsiteX2" fmla="*/ 3399650 w 3399650"/>
              <a:gd name="connsiteY2" fmla="*/ 0 h 133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9650" h="1334615">
                <a:moveTo>
                  <a:pt x="0" y="1270061"/>
                </a:moveTo>
                <a:cubicBezTo>
                  <a:pt x="1105658" y="1336210"/>
                  <a:pt x="2211316" y="1402359"/>
                  <a:pt x="2777924" y="1190682"/>
                </a:cubicBezTo>
                <a:cubicBezTo>
                  <a:pt x="3344532" y="979005"/>
                  <a:pt x="3399650" y="0"/>
                  <a:pt x="3399650" y="0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Connector 9"/>
          <p:cNvCxnSpPr/>
          <p:nvPr/>
        </p:nvCxnSpPr>
        <p:spPr>
          <a:xfrm>
            <a:off x="375541" y="3358831"/>
            <a:ext cx="1833568" cy="19590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1325" y="3457795"/>
            <a:ext cx="75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time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75541" y="1641956"/>
            <a:ext cx="0" cy="1736465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5375" y="1973865"/>
            <a:ext cx="1572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Knowledge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21367957">
            <a:off x="5111006" y="1751159"/>
            <a:ext cx="3280596" cy="1256831"/>
          </a:xfrm>
          <a:custGeom>
            <a:avLst/>
            <a:gdLst>
              <a:gd name="connsiteX0" fmla="*/ 0 w 3280596"/>
              <a:gd name="connsiteY0" fmla="*/ 1256831 h 1256831"/>
              <a:gd name="connsiteX1" fmla="*/ 767236 w 3280596"/>
              <a:gd name="connsiteY1" fmla="*/ 357204 h 1256831"/>
              <a:gd name="connsiteX2" fmla="*/ 3280596 w 3280596"/>
              <a:gd name="connsiteY2" fmla="*/ 0 h 125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0596" h="1256831">
                <a:moveTo>
                  <a:pt x="0" y="1256831"/>
                </a:moveTo>
                <a:cubicBezTo>
                  <a:pt x="110235" y="911753"/>
                  <a:pt x="220470" y="566676"/>
                  <a:pt x="767236" y="357204"/>
                </a:cubicBezTo>
                <a:cubicBezTo>
                  <a:pt x="1314002" y="147732"/>
                  <a:pt x="3280596" y="0"/>
                  <a:pt x="3280596" y="0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88655" y="3358831"/>
            <a:ext cx="2348162" cy="0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0743" y="3438205"/>
            <a:ext cx="75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time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788655" y="1810955"/>
            <a:ext cx="0" cy="1547876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0139339">
            <a:off x="4785551" y="1590589"/>
            <a:ext cx="1572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Knowledge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964910" y="2338146"/>
            <a:ext cx="64818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3498" y="4346924"/>
            <a:ext cx="81640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More knowledge -&gt; less assumptions, lower risk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670" y="339891"/>
            <a:ext cx="7873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Experimenting on requirement level!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200" y="5009451"/>
            <a:ext cx="654281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GB" dirty="0"/>
              <a:t>U. </a:t>
            </a:r>
            <a:r>
              <a:rPr lang="en-GB" dirty="0" err="1"/>
              <a:t>Eliasson</a:t>
            </a:r>
            <a:r>
              <a:rPr lang="en-GB" dirty="0"/>
              <a:t>, R. Heldal, P. </a:t>
            </a:r>
            <a:r>
              <a:rPr lang="en-GB" dirty="0" err="1"/>
              <a:t>Pelliccione</a:t>
            </a:r>
            <a:r>
              <a:rPr lang="en-GB" dirty="0"/>
              <a:t>, and J. Lantz. Architecting in</a:t>
            </a:r>
          </a:p>
          <a:p>
            <a:r>
              <a:rPr lang="en-GB" dirty="0"/>
              <a:t>the Automotive Domain: Descriptive </a:t>
            </a:r>
            <a:r>
              <a:rPr lang="en-GB" dirty="0" err="1"/>
              <a:t>vs</a:t>
            </a:r>
            <a:r>
              <a:rPr lang="en-GB" dirty="0"/>
              <a:t> Prescriptive Architecture. In</a:t>
            </a:r>
          </a:p>
          <a:p>
            <a:r>
              <a:rPr lang="en-GB" dirty="0"/>
              <a:t>12th Working IEEE/IFIP Conference on Software Architecture (WICSA</a:t>
            </a:r>
          </a:p>
          <a:p>
            <a:r>
              <a:rPr lang="fr-FR" dirty="0"/>
              <a:t>2015), </a:t>
            </a:r>
            <a:r>
              <a:rPr lang="fr-FR" dirty="0" err="1"/>
              <a:t>Montreal</a:t>
            </a:r>
            <a:r>
              <a:rPr lang="fr-FR" dirty="0"/>
              <a:t>, Canada, 2015. </a:t>
            </a:r>
            <a:r>
              <a:rPr lang="fr-FR" dirty="0" smtClean="0"/>
              <a:t>IEEE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319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89902" y="2167511"/>
            <a:ext cx="4207486" cy="4086498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defTabSz="416052">
              <a:defRPr sz="3549"/>
            </a:lvl1pPr>
          </a:lstStyle>
          <a:p>
            <a:pPr lvl="0">
              <a:defRPr sz="1800"/>
            </a:pPr>
            <a:r>
              <a:rPr sz="3549" dirty="0"/>
              <a:t> Find the Right Person for Getting or Giving Feedback or Information</a:t>
            </a:r>
          </a:p>
        </p:txBody>
      </p:sp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xfrm>
            <a:off x="457200" y="2244123"/>
            <a:ext cx="4040188" cy="639763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  <a:defRPr sz="1800" b="0"/>
            </a:pPr>
            <a:r>
              <a:rPr sz="2400" b="1" dirty="0" smtClean="0"/>
              <a:t>Sub</a:t>
            </a:r>
            <a:r>
              <a:rPr sz="2400" b="1" dirty="0"/>
              <a:t>-system responsible:</a:t>
            </a:r>
          </a:p>
        </p:txBody>
      </p:sp>
      <p:sp>
        <p:nvSpPr>
          <p:cNvPr id="319" name="Shape 319"/>
          <p:cNvSpPr/>
          <p:nvPr/>
        </p:nvSpPr>
        <p:spPr>
          <a:xfrm>
            <a:off x="457200" y="3006808"/>
            <a:ext cx="4040188" cy="268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sz="2400" dirty="0"/>
              <a:t>“… So I start with someone, and they might answer that they do not know, so I ask who do you think know? Then I try with the next one and </a:t>
            </a:r>
            <a:r>
              <a:rPr sz="2400" b="1" dirty="0"/>
              <a:t>keep on doing that until I get what I need</a:t>
            </a:r>
            <a:r>
              <a:rPr sz="2400" dirty="0"/>
              <a:t>.…”</a:t>
            </a:r>
          </a:p>
        </p:txBody>
      </p:sp>
      <p:pic>
        <p:nvPicPr>
          <p:cNvPr id="320" name="image2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4" y="2174875"/>
            <a:ext cx="4041777" cy="395128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5024972" y="2799458"/>
            <a:ext cx="3437413" cy="2587886"/>
          </a:xfrm>
          <a:prstGeom prst="rect">
            <a:avLst/>
          </a:prstGeom>
          <a:solidFill>
            <a:schemeClr val="tx1">
              <a:alpha val="55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Personal network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Expert seeking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Facilitate networking within company &amp; supply-chain</a:t>
            </a:r>
          </a:p>
        </p:txBody>
      </p:sp>
    </p:spTree>
    <p:extLst>
      <p:ext uri="{BB962C8B-B14F-4D97-AF65-F5344CB8AC3E}">
        <p14:creationId xmlns:p14="http://schemas.microsoft.com/office/powerpoint/2010/main" val="14344009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8430" y="539954"/>
            <a:ext cx="8257049" cy="762000"/>
          </a:xfrm>
        </p:spPr>
        <p:txBody>
          <a:bodyPr>
            <a:no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/>
              <a:t>Acceptance Test - </a:t>
            </a:r>
            <a:r>
              <a:rPr lang="sv-SE" sz="2000" dirty="0"/>
              <a:t>Schedule Group </a:t>
            </a:r>
            <a:r>
              <a:rPr lang="sv-SE" sz="2000" dirty="0" smtClean="0"/>
              <a:t>6-9 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/>
              <a:t>Day: </a:t>
            </a:r>
            <a:r>
              <a:rPr lang="en-US" sz="2000" dirty="0">
                <a:solidFill>
                  <a:srgbClr val="FF0000"/>
                </a:solidFill>
              </a:rPr>
              <a:t>Thursday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/>
              <a:t>Focus: </a:t>
            </a:r>
            <a:r>
              <a:rPr lang="en-US" sz="2000" dirty="0"/>
              <a:t>Meeting with customer </a:t>
            </a:r>
            <a:r>
              <a:rPr lang="sv-SE" sz="2000" dirty="0"/>
              <a:t>– demo and planning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944"/>
              </p:ext>
            </p:extLst>
          </p:nvPr>
        </p:nvGraphicFramePr>
        <p:xfrm>
          <a:off x="1116973" y="3140968"/>
          <a:ext cx="6910053" cy="282183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302843"/>
                <a:gridCol w="1044667"/>
                <a:gridCol w="3562543"/>
              </a:tblGrid>
              <a:tr h="4032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 </a:t>
                      </a:r>
                      <a:r>
                        <a:rPr lang="en-US" sz="2000" dirty="0" smtClean="0">
                          <a:effectLst/>
                        </a:rPr>
                        <a:t>(30 </a:t>
                      </a:r>
                      <a:r>
                        <a:rPr lang="en-US" sz="2000" dirty="0">
                          <a:effectLst/>
                        </a:rPr>
                        <a:t>min/each)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Group</a:t>
                      </a:r>
                      <a:endParaRPr lang="sv-SE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Spokesperson</a:t>
                      </a:r>
                      <a:endParaRPr lang="sv-SE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580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13.15 –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13.45</a:t>
                      </a:r>
                      <a:endParaRPr lang="sv-SE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Fredrik Holmdahl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Dominik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effectLst/>
                        </a:rPr>
                        <a:t>Muth</a:t>
                      </a:r>
                      <a:endParaRPr lang="en-US" sz="20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sv-SE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811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13.45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14.15</a:t>
                      </a:r>
                      <a:endParaRPr lang="sv-SE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Mustafa Hussein </a:t>
                      </a:r>
                      <a:endParaRPr lang="sv-SE" sz="2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549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14.15– 14.45</a:t>
                      </a:r>
                      <a:endParaRPr lang="sv-SE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Johan Eriksson</a:t>
                      </a:r>
                    </a:p>
                  </a:txBody>
                  <a:tcPr marL="68580" marR="68580" marT="0" marB="0"/>
                </a:tc>
              </a:tr>
              <a:tr h="504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14.45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15.15</a:t>
                      </a:r>
                      <a:endParaRPr lang="sv-SE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Fredrik Holmdahl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01636" y="1891573"/>
            <a:ext cx="7416824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sv-SE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kumimoji="0" lang="en-US" altLang="sv-S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sv-SE" altLang="sv-SE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lang="sv-SE" altLang="sv-SE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322, 3</a:t>
            </a:r>
            <a:r>
              <a:rPr lang="en-US" altLang="sv-SE" baseline="30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altLang="sv-S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sv-S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Floor in house Jupiter</a:t>
            </a:r>
            <a:r>
              <a:rPr lang="en-US" altLang="sv-SE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sv-SE" altLang="sv-SE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Supervisor</a:t>
            </a:r>
            <a:r>
              <a:rPr kumimoji="0" lang="en-US" altLang="sv-S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Magnus Ågren</a:t>
            </a:r>
            <a:endParaRPr kumimoji="0" lang="sv-SE" altLang="sv-SE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47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0878" y="2181317"/>
            <a:ext cx="4276510" cy="3271959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defTabSz="452627">
              <a:defRPr sz="3861"/>
            </a:lvl1pPr>
          </a:lstStyle>
          <a:p>
            <a:pPr lvl="0">
              <a:defRPr sz="1800"/>
            </a:pPr>
            <a:r>
              <a:rPr sz="3861" dirty="0"/>
              <a:t>Sufficiently Fast Supplier Interaction 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xfrm>
            <a:off x="457200" y="2278416"/>
            <a:ext cx="4040188" cy="639763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  <a:defRPr sz="1800" b="0"/>
            </a:pPr>
            <a:r>
              <a:rPr sz="2400" b="0" dirty="0"/>
              <a:t>Sub-system responsible:</a:t>
            </a:r>
          </a:p>
        </p:txBody>
      </p:sp>
      <p:sp>
        <p:nvSpPr>
          <p:cNvPr id="329" name="Shape 329"/>
          <p:cNvSpPr/>
          <p:nvPr/>
        </p:nvSpPr>
        <p:spPr>
          <a:xfrm>
            <a:off x="457200" y="3020170"/>
            <a:ext cx="4040188" cy="1962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lang="sv-SE" sz="2400" dirty="0" smtClean="0"/>
              <a:t>”</a:t>
            </a:r>
            <a:r>
              <a:rPr sz="2400" dirty="0" smtClean="0"/>
              <a:t>I </a:t>
            </a:r>
            <a:r>
              <a:rPr sz="2400" dirty="0"/>
              <a:t>think that sometimes the supplier needs to </a:t>
            </a:r>
            <a:r>
              <a:rPr sz="2400" b="1" dirty="0"/>
              <a:t>understand the overall behaviour</a:t>
            </a:r>
            <a:r>
              <a:rPr sz="2400" dirty="0"/>
              <a:t> to be able to implement a good function</a:t>
            </a:r>
            <a:r>
              <a:rPr sz="2400" dirty="0" smtClean="0"/>
              <a:t>.</a:t>
            </a:r>
            <a:r>
              <a:rPr lang="sv-SE" sz="2400" dirty="0" smtClean="0"/>
              <a:t>"</a:t>
            </a:r>
            <a:r>
              <a:rPr sz="2400" dirty="0" smtClean="0"/>
              <a:t> </a:t>
            </a:r>
            <a:endParaRPr sz="2400" dirty="0"/>
          </a:p>
        </p:txBody>
      </p:sp>
      <p:pic>
        <p:nvPicPr>
          <p:cNvPr id="330" name="image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4" y="2174875"/>
            <a:ext cx="4041777" cy="395128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4776484" y="2713309"/>
            <a:ext cx="3661828" cy="1921037"/>
          </a:xfrm>
          <a:prstGeom prst="rect">
            <a:avLst/>
          </a:prstGeom>
          <a:solidFill>
            <a:srgbClr val="000000">
              <a:alpha val="52000"/>
            </a:srgb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chemeClr val="bg1"/>
                </a:solidFill>
              </a:rPr>
              <a:t>Personal network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chemeClr val="bg1"/>
                </a:solidFill>
              </a:rPr>
              <a:t>New business cases / opportunities for suppliers</a:t>
            </a:r>
          </a:p>
        </p:txBody>
      </p:sp>
    </p:spTree>
    <p:extLst>
      <p:ext uri="{BB962C8B-B14F-4D97-AF65-F5344CB8AC3E}">
        <p14:creationId xmlns:p14="http://schemas.microsoft.com/office/powerpoint/2010/main" val="20646423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3200" dirty="0" smtClean="0"/>
              <a:t>New </a:t>
            </a:r>
            <a:r>
              <a:rPr sz="3200" dirty="0"/>
              <a:t>business cases / opportunities </a:t>
            </a:r>
            <a:br>
              <a:rPr sz="3200" dirty="0"/>
            </a:br>
            <a:r>
              <a:rPr sz="3200" dirty="0"/>
              <a:t>for suppliers</a:t>
            </a:r>
          </a:p>
        </p:txBody>
      </p:sp>
      <p:grpSp>
        <p:nvGrpSpPr>
          <p:cNvPr id="340" name="Group 340"/>
          <p:cNvGrpSpPr/>
          <p:nvPr/>
        </p:nvGrpSpPr>
        <p:grpSpPr>
          <a:xfrm>
            <a:off x="1050317" y="1943254"/>
            <a:ext cx="1855781" cy="624841"/>
            <a:chOff x="0" y="0"/>
            <a:chExt cx="1855780" cy="624840"/>
          </a:xfrm>
        </p:grpSpPr>
        <p:sp>
          <p:nvSpPr>
            <p:cNvPr id="338" name="Shape 338"/>
            <p:cNvSpPr/>
            <p:nvPr/>
          </p:nvSpPr>
          <p:spPr>
            <a:xfrm>
              <a:off x="0" y="70104"/>
              <a:ext cx="1855781" cy="484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780" y="0"/>
                  </a:lnTo>
                  <a:lnTo>
                    <a:pt x="21600" y="10800"/>
                  </a:lnTo>
                  <a:lnTo>
                    <a:pt x="1878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0" y="0"/>
              <a:ext cx="1734623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AUTOSAR Tier-2 </a:t>
              </a:r>
            </a:p>
            <a:p>
              <a:pPr lvl="0" algn="ctr"/>
              <a:r>
                <a:rPr>
                  <a:solidFill>
                    <a:srgbClr val="FFFFFF"/>
                  </a:solidFill>
                </a:rPr>
                <a:t>Supplier </a:t>
              </a:r>
            </a:p>
          </p:txBody>
        </p:sp>
      </p:grpSp>
      <p:grpSp>
        <p:nvGrpSpPr>
          <p:cNvPr id="343" name="Group 343"/>
          <p:cNvGrpSpPr/>
          <p:nvPr/>
        </p:nvGrpSpPr>
        <p:grpSpPr>
          <a:xfrm>
            <a:off x="3742928" y="1943254"/>
            <a:ext cx="1333606" cy="624841"/>
            <a:chOff x="0" y="0"/>
            <a:chExt cx="1333605" cy="624840"/>
          </a:xfrm>
        </p:grpSpPr>
        <p:sp>
          <p:nvSpPr>
            <p:cNvPr id="341" name="Shape 341"/>
            <p:cNvSpPr/>
            <p:nvPr/>
          </p:nvSpPr>
          <p:spPr>
            <a:xfrm>
              <a:off x="0" y="70104"/>
              <a:ext cx="1333606" cy="484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675" y="0"/>
                  </a:lnTo>
                  <a:lnTo>
                    <a:pt x="21600" y="10800"/>
                  </a:lnTo>
                  <a:lnTo>
                    <a:pt x="17675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0"/>
              <a:ext cx="1212448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Tier-1</a:t>
              </a:r>
            </a:p>
            <a:p>
              <a:pPr lvl="0" algn="ctr"/>
              <a:r>
                <a:rPr>
                  <a:solidFill>
                    <a:srgbClr val="FFFFFF"/>
                  </a:solidFill>
                </a:rPr>
                <a:t>Supplier</a:t>
              </a:r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6153701" y="2013358"/>
            <a:ext cx="1286190" cy="484633"/>
            <a:chOff x="0" y="0"/>
            <a:chExt cx="1286189" cy="484631"/>
          </a:xfrm>
        </p:grpSpPr>
        <p:sp>
          <p:nvSpPr>
            <p:cNvPr id="344" name="Shape 344"/>
            <p:cNvSpPr/>
            <p:nvPr/>
          </p:nvSpPr>
          <p:spPr>
            <a:xfrm>
              <a:off x="-1" y="0"/>
              <a:ext cx="1286191" cy="484632"/>
            </a:xfrm>
            <a:prstGeom prst="rect">
              <a:avLst/>
            </a:pr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-1" y="63246"/>
              <a:ext cx="1286191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OEM</a:t>
              </a:r>
            </a:p>
          </p:txBody>
        </p:sp>
      </p:grpSp>
      <p:sp>
        <p:nvSpPr>
          <p:cNvPr id="359" name="Shape 359"/>
          <p:cNvSpPr/>
          <p:nvPr/>
        </p:nvSpPr>
        <p:spPr>
          <a:xfrm>
            <a:off x="2909280" y="2255674"/>
            <a:ext cx="82888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080000" y="2255674"/>
            <a:ext cx="106893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857050" y="2497991"/>
            <a:ext cx="20097" cy="153778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4288573" y="2497991"/>
            <a:ext cx="178" cy="1135908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6796795" y="2497991"/>
            <a:ext cx="24" cy="153778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355" name="Group 355"/>
          <p:cNvGrpSpPr/>
          <p:nvPr/>
        </p:nvGrpSpPr>
        <p:grpSpPr>
          <a:xfrm>
            <a:off x="2903794" y="3604447"/>
            <a:ext cx="2720678" cy="837526"/>
            <a:chOff x="0" y="0"/>
            <a:chExt cx="2720677" cy="837524"/>
          </a:xfrm>
        </p:grpSpPr>
        <p:sp>
          <p:nvSpPr>
            <p:cNvPr id="352" name="Shape 352"/>
            <p:cNvSpPr/>
            <p:nvPr/>
          </p:nvSpPr>
          <p:spPr>
            <a:xfrm>
              <a:off x="0" y="0"/>
              <a:ext cx="2720678" cy="837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FF0000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138150" y="42587"/>
              <a:ext cx="2493049" cy="711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FF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376781" y="83461"/>
              <a:ext cx="1774905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 dirty="0">
                  <a:solidFill>
                    <a:srgbClr val="FFFFFF"/>
                  </a:solidFill>
                </a:rPr>
                <a:t>Joint</a:t>
              </a:r>
            </a:p>
            <a:p>
              <a:pPr lvl="0" algn="ctr"/>
              <a:r>
                <a:rPr dirty="0">
                  <a:solidFill>
                    <a:srgbClr val="FFFFFF"/>
                  </a:solidFill>
                </a:rPr>
                <a:t>Communication</a:t>
              </a:r>
            </a:p>
          </p:txBody>
        </p:sp>
      </p:grpSp>
      <p:sp>
        <p:nvSpPr>
          <p:cNvPr id="356" name="Shape 356"/>
          <p:cNvSpPr/>
          <p:nvPr/>
        </p:nvSpPr>
        <p:spPr>
          <a:xfrm>
            <a:off x="5620908" y="4019698"/>
            <a:ext cx="1175912" cy="1607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flipH="1">
            <a:off x="1877146" y="4019698"/>
            <a:ext cx="1037381" cy="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882841" y="4645855"/>
            <a:ext cx="781605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Process developer:  “This in </a:t>
            </a:r>
            <a:r>
              <a:rPr lang="en-US" sz="2400" dirty="0" smtClean="0">
                <a:solidFill>
                  <a:srgbClr val="000000"/>
                </a:solidFill>
              </a:rPr>
              <a:t>practice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/>
              <a:t>means that we pay our </a:t>
            </a:r>
          </a:p>
          <a:p>
            <a:pPr lvl="0"/>
            <a:r>
              <a:rPr lang="sv-SE" sz="2400" dirty="0"/>
              <a:t>s</a:t>
            </a:r>
            <a:r>
              <a:rPr sz="2400" dirty="0" smtClean="0"/>
              <a:t>ubcontractors </a:t>
            </a:r>
            <a:r>
              <a:rPr sz="2400" dirty="0"/>
              <a:t>for development time.”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64548" y="5481047"/>
            <a:ext cx="38794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Mozhan</a:t>
            </a:r>
            <a:r>
              <a:rPr lang="en-US" sz="1050" dirty="0"/>
              <a:t> </a:t>
            </a:r>
            <a:r>
              <a:rPr lang="en-US" sz="1050" dirty="0" err="1"/>
              <a:t>Soltani</a:t>
            </a:r>
            <a:r>
              <a:rPr lang="en-US" sz="1050" dirty="0"/>
              <a:t> and Eric Knauss. Cross-Organizational Challenges of Requirements Engineering in the AUTOSAR Ecosystem: An Exploratory Case Study. In Proceedings of 5th IEEE International Workshop on Empirical Requirements Engineering at RE ’15, Ottawa, Canada, 2015</a:t>
            </a:r>
          </a:p>
        </p:txBody>
      </p:sp>
    </p:spTree>
    <p:extLst>
      <p:ext uri="{BB962C8B-B14F-4D97-AF65-F5344CB8AC3E}">
        <p14:creationId xmlns:p14="http://schemas.microsoft.com/office/powerpoint/2010/main" val="84786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animBg="1" advAuto="0"/>
      <p:bldP spid="350" grpId="0" animBg="1" advAuto="0"/>
      <p:bldP spid="351" grpId="0" animBg="1" advAuto="0"/>
      <p:bldP spid="355" grpId="0" animBg="1" advAuto="0"/>
      <p:bldP spid="356" grpId="0" animBg="1" advAuto="0"/>
      <p:bldP spid="357" grpId="0" animBg="1" advAuto="0"/>
      <p:bldP spid="358" grpId="0" build="p" bldLvl="5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defTabSz="452627">
              <a:defRPr sz="3861"/>
            </a:lvl1pPr>
          </a:lstStyle>
          <a:p>
            <a:pPr lvl="0">
              <a:defRPr sz="1800"/>
            </a:pPr>
            <a:r>
              <a:rPr lang="en-GB" sz="4800" dirty="0" smtClean="0"/>
              <a:t>Summary </a:t>
            </a:r>
            <a:endParaRPr lang="en-GB" sz="3861" dirty="0"/>
          </a:p>
        </p:txBody>
      </p:sp>
      <p:graphicFrame>
        <p:nvGraphicFramePr>
          <p:cNvPr id="363" name="Table 363"/>
          <p:cNvGraphicFramePr/>
          <p:nvPr>
            <p:extLst>
              <p:ext uri="{D42A27DB-BD31-4B8C-83A1-F6EECF244321}">
                <p14:modId xmlns:p14="http://schemas.microsoft.com/office/powerpoint/2010/main" val="3222356080"/>
              </p:ext>
            </p:extLst>
          </p:nvPr>
        </p:nvGraphicFramePr>
        <p:xfrm>
          <a:off x="237067" y="1989139"/>
          <a:ext cx="8652933" cy="4577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34267"/>
                <a:gridCol w="2252134"/>
                <a:gridCol w="3166532"/>
              </a:tblGrid>
              <a:tr h="370840"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Challenge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Practices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Recommendations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</a:tr>
              <a:tr h="82296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 dirty="0"/>
                        <a:t>Balancing under-specification and over-specification of requirements </a:t>
                      </a:r>
                      <a:endParaRPr sz="1200" b="1" i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Assumptions </a:t>
                      </a:r>
                      <a:endParaRPr sz="120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Networking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Infrastructure for communication and feedback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64008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Synchronizing cross-function and cross-system requirements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Continuous integration and deployment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 dirty="0"/>
                        <a:t>Friction for changing requirements increases over time </a:t>
                      </a:r>
                      <a:endParaRPr sz="1200" b="1" i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Workarounds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Defer commitment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Avoid premature commitment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Workarounds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Rationale as by-product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Slow feedback cycle on requirements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  <a:endParaRPr sz="120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Short iterations / agile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Virtual verification early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Balancing the need for oral communication and thorough documentation of requirements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  <a:endParaRPr sz="120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Rationale as by-product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Find the right person for getting or giving feedback or information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Expert seeking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Facilitate networking within company and supply-chain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Sufficiently fast supplier interaction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 dirty="0"/>
                        <a:t>New business cases / opportunities for suppliers</a:t>
                      </a:r>
                      <a:endParaRPr sz="1200" b="1" i="1" dirty="0"/>
                    </a:p>
                  </a:txBody>
                  <a:tcPr marL="45720" marR="45720" horzOverflow="overflow"/>
                </a:tc>
              </a:tr>
            </a:tbl>
          </a:graphicData>
        </a:graphic>
      </p:graphicFrame>
      <p:grpSp>
        <p:nvGrpSpPr>
          <p:cNvPr id="366" name="Group 366"/>
          <p:cNvGrpSpPr/>
          <p:nvPr/>
        </p:nvGrpSpPr>
        <p:grpSpPr>
          <a:xfrm>
            <a:off x="1835694" y="2420887"/>
            <a:ext cx="5256588" cy="3446515"/>
            <a:chOff x="-1" y="-1"/>
            <a:chExt cx="5256586" cy="3446514"/>
          </a:xfrm>
        </p:grpSpPr>
        <p:sp>
          <p:nvSpPr>
            <p:cNvPr id="364" name="Shape 364"/>
            <p:cNvSpPr/>
            <p:nvPr/>
          </p:nvSpPr>
          <p:spPr>
            <a:xfrm>
              <a:off x="-1" y="-1"/>
              <a:ext cx="5256586" cy="3446514"/>
            </a:xfrm>
            <a:prstGeom prst="rect">
              <a:avLst/>
            </a:prstGeom>
            <a:solidFill>
              <a:srgbClr val="1F497D">
                <a:alpha val="88000"/>
              </a:srgbClr>
            </a:solidFill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-1" y="-1"/>
              <a:ext cx="5256586" cy="2862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defTabSz="914400"/>
              <a:r>
                <a:rPr sz="2400" dirty="0">
                  <a:solidFill>
                    <a:srgbClr val="FFFFFF"/>
                  </a:solidFill>
                </a:rPr>
                <a:t>Document-centric, plan-driven processes </a:t>
              </a:r>
              <a:r>
                <a:rPr lang="en-US" sz="2400" dirty="0" smtClean="0">
                  <a:solidFill>
                    <a:schemeClr val="bg1"/>
                  </a:solidFill>
                </a:rPr>
                <a:t>are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sz="2400" dirty="0" smtClean="0">
                  <a:solidFill>
                    <a:srgbClr val="FFFFFF"/>
                  </a:solidFill>
                </a:rPr>
                <a:t>too </a:t>
              </a:r>
              <a:r>
                <a:rPr sz="2400" dirty="0">
                  <a:solidFill>
                    <a:srgbClr val="FFFFFF"/>
                  </a:solidFill>
                </a:rPr>
                <a:t>slow</a:t>
              </a:r>
            </a:p>
            <a:p>
              <a:pPr marL="358775" lvl="0" indent="-358775" defTabSz="914400">
                <a:buClr>
                  <a:srgbClr val="FFFFFF"/>
                </a:buClr>
                <a:buSzPct val="100000"/>
                <a:buFont typeface="Arial"/>
                <a:buChar char="•"/>
              </a:pPr>
              <a:r>
                <a:rPr sz="2400" dirty="0" smtClean="0">
                  <a:solidFill>
                    <a:srgbClr val="FFFFFF"/>
                  </a:solidFill>
                </a:rPr>
                <a:t>E</a:t>
              </a:r>
              <a:r>
                <a:rPr dirty="0" smtClean="0">
                  <a:solidFill>
                    <a:srgbClr val="FFFFFF"/>
                  </a:solidFill>
                </a:rPr>
                <a:t>ngineers </a:t>
              </a:r>
              <a:r>
                <a:rPr dirty="0">
                  <a:solidFill>
                    <a:srgbClr val="FFFFFF"/>
                  </a:solidFill>
                </a:rPr>
                <a:t>rely on their personal network and direct communication to overcome those limitations</a:t>
              </a:r>
            </a:p>
            <a:p>
              <a:pPr marL="358775" lvl="0" indent="-358775" defTabSz="914400">
                <a:buClr>
                  <a:srgbClr val="FFFFFF"/>
                </a:buClr>
                <a:buSzPct val="100000"/>
                <a:buFont typeface="Arial"/>
                <a:buChar char="•"/>
              </a:pPr>
              <a:r>
                <a:rPr sz="2400" dirty="0">
                  <a:solidFill>
                    <a:srgbClr val="FFFFFF"/>
                  </a:solidFill>
                </a:rPr>
                <a:t>Existing tooling and documentation structure </a:t>
              </a:r>
              <a:r>
                <a:rPr lang="en-US" sz="2400" dirty="0" smtClean="0">
                  <a:solidFill>
                    <a:srgbClr val="FFFFFF"/>
                  </a:solidFill>
                </a:rPr>
                <a:t>do</a:t>
              </a:r>
              <a:r>
                <a:rPr sz="2400" dirty="0" smtClean="0">
                  <a:solidFill>
                    <a:srgbClr val="FFFFFF"/>
                  </a:solidFill>
                </a:rPr>
                <a:t> </a:t>
              </a:r>
              <a:r>
                <a:rPr sz="2400" dirty="0">
                  <a:solidFill>
                    <a:srgbClr val="FFFFFF"/>
                  </a:solidFill>
                </a:rPr>
                <a:t>not fully support that (e.g. need to decide too early)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038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488526" y="-49558"/>
            <a:ext cx="7599369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800" dirty="0"/>
              <a:t>The Need of Complementing Plan-Driven</a:t>
            </a:r>
          </a:p>
          <a:p>
            <a:pPr lvl="0"/>
            <a:r>
              <a:rPr sz="2800" dirty="0"/>
              <a:t>Requirements Engineering with Emerging</a:t>
            </a:r>
          </a:p>
          <a:p>
            <a:pPr lvl="0"/>
            <a:r>
              <a:rPr sz="2800" dirty="0"/>
              <a:t>Communication: Experiences from </a:t>
            </a:r>
            <a:r>
              <a:rPr sz="2800" dirty="0" smtClean="0"/>
              <a:t>Volvo </a:t>
            </a:r>
            <a:r>
              <a:rPr sz="2800" dirty="0"/>
              <a:t>Car Group</a:t>
            </a:r>
          </a:p>
        </p:txBody>
      </p:sp>
      <p:sp>
        <p:nvSpPr>
          <p:cNvPr id="77" name="Shape 77"/>
          <p:cNvSpPr/>
          <p:nvPr/>
        </p:nvSpPr>
        <p:spPr>
          <a:xfrm>
            <a:off x="2882219" y="5605092"/>
            <a:ext cx="243597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 smtClean="0"/>
              <a:t>Patrizio </a:t>
            </a:r>
            <a:r>
              <a:rPr sz="2400" dirty="0"/>
              <a:t>Pelliccione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68" y="4036642"/>
            <a:ext cx="1211984" cy="1568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19" y="4036642"/>
            <a:ext cx="1211984" cy="1568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79" y="1916281"/>
            <a:ext cx="1225687" cy="1586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46" y="1916281"/>
            <a:ext cx="1586184" cy="1586184"/>
          </a:xfrm>
          <a:prstGeom prst="rect">
            <a:avLst/>
          </a:prstGeom>
        </p:spPr>
      </p:pic>
      <p:sp>
        <p:nvSpPr>
          <p:cNvPr id="15" name="Shape 77"/>
          <p:cNvSpPr/>
          <p:nvPr/>
        </p:nvSpPr>
        <p:spPr>
          <a:xfrm>
            <a:off x="543746" y="3512374"/>
            <a:ext cx="152767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Ulf </a:t>
            </a:r>
            <a:r>
              <a:rPr sz="2400" dirty="0" smtClean="0"/>
              <a:t>Eliasson</a:t>
            </a:r>
            <a:endParaRPr sz="2400" dirty="0"/>
          </a:p>
        </p:txBody>
      </p:sp>
      <p:sp>
        <p:nvSpPr>
          <p:cNvPr id="16" name="Shape 77"/>
          <p:cNvSpPr/>
          <p:nvPr/>
        </p:nvSpPr>
        <p:spPr>
          <a:xfrm>
            <a:off x="2856140" y="3487544"/>
            <a:ext cx="20278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 smtClean="0"/>
              <a:t>Rogardt Heldal </a:t>
            </a:r>
            <a:endParaRPr sz="2400" dirty="0"/>
          </a:p>
        </p:txBody>
      </p:sp>
      <p:sp>
        <p:nvSpPr>
          <p:cNvPr id="17" name="Shape 77"/>
          <p:cNvSpPr/>
          <p:nvPr/>
        </p:nvSpPr>
        <p:spPr>
          <a:xfrm>
            <a:off x="492328" y="5622827"/>
            <a:ext cx="156133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 smtClean="0"/>
              <a:t> Eric Knauss</a:t>
            </a:r>
            <a:endParaRPr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287832" y="2484113"/>
            <a:ext cx="289387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kumimoji="0" lang="en-GB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107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Felix </a:t>
            </a:r>
            <a:r>
              <a:rPr lang="en-US" dirty="0" err="1"/>
              <a:t>Evbota</a:t>
            </a:r>
            <a:r>
              <a:rPr lang="en-US" dirty="0"/>
              <a:t>, Eric Knauss, Anna </a:t>
            </a:r>
            <a:r>
              <a:rPr lang="en-US" dirty="0" smtClean="0"/>
              <a:t>Sandberg: Scaling </a:t>
            </a:r>
            <a:r>
              <a:rPr lang="en-US" dirty="0"/>
              <a:t>up the Planning Game: Collaboration Challenges in Large Scale Agile Product </a:t>
            </a:r>
            <a:r>
              <a:rPr lang="en-US" dirty="0" smtClean="0"/>
              <a:t>Development. In: Proc. </a:t>
            </a:r>
            <a:r>
              <a:rPr lang="en-US" dirty="0"/>
              <a:t>of 17th </a:t>
            </a:r>
            <a:r>
              <a:rPr lang="en-US" dirty="0" smtClean="0"/>
              <a:t>Int. Conf. </a:t>
            </a:r>
            <a:r>
              <a:rPr lang="en-US" dirty="0"/>
              <a:t>on Agile Software Development (XP 2016), </a:t>
            </a:r>
            <a:r>
              <a:rPr lang="en-US" dirty="0" smtClean="0"/>
              <a:t>Edinburgh, UK,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25675"/>
            <a:ext cx="7772400" cy="1362075"/>
          </a:xfrm>
        </p:spPr>
        <p:txBody>
          <a:bodyPr>
            <a:normAutofit/>
          </a:bodyPr>
          <a:lstStyle/>
          <a:p>
            <a:r>
              <a:rPr lang="en-US" dirty="0" smtClean="0"/>
              <a:t>Large-Scale Planning Game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37" y="4381709"/>
            <a:ext cx="3733800" cy="697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Understanding Customers and End-users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609600" y="2559757"/>
            <a:ext cx="3886200" cy="3505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Huge distance to customers and end-users</a:t>
            </a:r>
          </a:p>
          <a:p>
            <a:r>
              <a:rPr lang="en-US" dirty="0" smtClean="0"/>
              <a:t>Hierarchy of product owners</a:t>
            </a:r>
          </a:p>
          <a:p>
            <a:r>
              <a:rPr lang="en-US" dirty="0" smtClean="0"/>
              <a:t>Coordinate efforts and dependencies of many teams</a:t>
            </a:r>
          </a:p>
          <a:p>
            <a:r>
              <a:rPr lang="en-US" dirty="0" smtClean="0"/>
              <a:t>Information silos vs. overload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800600" y="2559757"/>
            <a:ext cx="3886200" cy="3505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Onsite customer / product owner</a:t>
            </a:r>
          </a:p>
          <a:p>
            <a:r>
              <a:rPr lang="en-US" dirty="0" smtClean="0"/>
              <a:t>User stories facilitate discussions</a:t>
            </a:r>
          </a:p>
          <a:p>
            <a:r>
              <a:rPr lang="en-US" dirty="0" smtClean="0"/>
              <a:t>Planning game to facilitate dialogue between customer and supplier</a:t>
            </a:r>
          </a:p>
          <a:p>
            <a:r>
              <a:rPr lang="en-US" dirty="0" smtClean="0"/>
              <a:t>Cross-functional team offers rich perspective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609600" y="1816383"/>
            <a:ext cx="3886200" cy="7071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Large-Scale agile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800600" y="1816383"/>
            <a:ext cx="3886200" cy="707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6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Findings</a:t>
            </a:r>
            <a:endParaRPr lang="en-US" sz="40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>
          <a:xfrm>
            <a:off x="457200" y="2029592"/>
            <a:ext cx="2820403" cy="385192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Research </a:t>
            </a:r>
            <a:r>
              <a:rPr lang="en-US" sz="2000" b="1" dirty="0" smtClean="0"/>
              <a:t>M</a:t>
            </a:r>
            <a:r>
              <a:rPr lang="en-US" sz="2000" b="1" dirty="0" smtClean="0"/>
              <a:t>ethod</a:t>
            </a:r>
            <a:endParaRPr lang="en-US" sz="2000" b="1" dirty="0" smtClean="0"/>
          </a:p>
          <a:p>
            <a:r>
              <a:rPr lang="en-US" sz="2000" dirty="0" smtClean="0"/>
              <a:t>Qualitative Case Study (Ericsson)</a:t>
            </a:r>
          </a:p>
          <a:p>
            <a:r>
              <a:rPr lang="en-US" sz="2000" dirty="0" smtClean="0"/>
              <a:t>10 Semi-Structured interviews with </a:t>
            </a:r>
            <a:endParaRPr lang="en-US" sz="2000" dirty="0" smtClean="0"/>
          </a:p>
          <a:p>
            <a:pPr lvl="1"/>
            <a:r>
              <a:rPr lang="en-US" sz="1600" dirty="0" smtClean="0"/>
              <a:t>op</a:t>
            </a:r>
            <a:r>
              <a:rPr lang="en-US" sz="1600" dirty="0" smtClean="0"/>
              <a:t>. </a:t>
            </a:r>
            <a:r>
              <a:rPr lang="en-US" sz="1600" dirty="0"/>
              <a:t>product </a:t>
            </a:r>
            <a:r>
              <a:rPr lang="en-US" sz="1600" dirty="0" smtClean="0"/>
              <a:t>owner, </a:t>
            </a:r>
            <a:endParaRPr lang="en-US" sz="1600" dirty="0" smtClean="0"/>
          </a:p>
          <a:p>
            <a:pPr lvl="1"/>
            <a:r>
              <a:rPr lang="en-US" sz="1600" dirty="0" smtClean="0"/>
              <a:t>line </a:t>
            </a:r>
            <a:r>
              <a:rPr lang="en-US" sz="1600" dirty="0" smtClean="0"/>
              <a:t>manager</a:t>
            </a:r>
            <a:r>
              <a:rPr lang="en-US" sz="1600" dirty="0"/>
              <a:t>, </a:t>
            </a:r>
            <a:endParaRPr lang="en-US" sz="1600" dirty="0" smtClean="0"/>
          </a:p>
          <a:p>
            <a:pPr lvl="1"/>
            <a:r>
              <a:rPr lang="en-US" sz="1600" dirty="0" smtClean="0"/>
              <a:t>program </a:t>
            </a:r>
            <a:r>
              <a:rPr lang="en-US" sz="1600" dirty="0"/>
              <a:t>leader, </a:t>
            </a:r>
            <a:endParaRPr lang="en-US" sz="1600" dirty="0" smtClean="0"/>
          </a:p>
          <a:p>
            <a:pPr lvl="1"/>
            <a:r>
              <a:rPr lang="en-US" sz="1600" dirty="0" smtClean="0"/>
              <a:t>project </a:t>
            </a:r>
            <a:r>
              <a:rPr lang="en-US" sz="1600" dirty="0"/>
              <a:t>leader, </a:t>
            </a:r>
            <a:endParaRPr lang="en-US" sz="1600" dirty="0" smtClean="0"/>
          </a:p>
          <a:p>
            <a:pPr lvl="1"/>
            <a:r>
              <a:rPr lang="en-US" sz="1600" dirty="0" smtClean="0"/>
              <a:t>release </a:t>
            </a:r>
            <a:r>
              <a:rPr lang="en-US" sz="1600" dirty="0"/>
              <a:t>leader, </a:t>
            </a:r>
            <a:endParaRPr lang="en-US" sz="1600" dirty="0" smtClean="0"/>
          </a:p>
          <a:p>
            <a:pPr lvl="1"/>
            <a:r>
              <a:rPr lang="en-US" sz="1600" dirty="0" smtClean="0"/>
              <a:t>team </a:t>
            </a:r>
            <a:r>
              <a:rPr lang="en-US" sz="1600" dirty="0"/>
              <a:t>leader and </a:t>
            </a:r>
            <a:endParaRPr lang="en-US" sz="1600" dirty="0" smtClean="0"/>
          </a:p>
          <a:p>
            <a:pPr lvl="1"/>
            <a:r>
              <a:rPr lang="en-US" sz="1600" dirty="0" smtClean="0"/>
              <a:t>developer</a:t>
            </a:r>
            <a:endParaRPr lang="en-US" sz="1600" dirty="0" smtClean="0"/>
          </a:p>
        </p:txBody>
      </p:sp>
      <p:sp>
        <p:nvSpPr>
          <p:cNvPr id="12" name="Isosceles Triangle 11"/>
          <p:cNvSpPr/>
          <p:nvPr/>
        </p:nvSpPr>
        <p:spPr>
          <a:xfrm flipV="1">
            <a:off x="3789803" y="4474319"/>
            <a:ext cx="5239505" cy="2298604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Abilities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>
            <a:off x="3789803" y="482600"/>
            <a:ext cx="5231265" cy="234480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649436" y="482600"/>
            <a:ext cx="1511999" cy="1219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Spirit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789802" y="3286069"/>
            <a:ext cx="5231267" cy="71218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Ceremony Agreement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517307" y="1869937"/>
            <a:ext cx="1511999" cy="124799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Environment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789802" y="1869935"/>
            <a:ext cx="1511999" cy="1219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</a:t>
            </a:r>
            <a:br>
              <a:rPr lang="en-US" dirty="0" smtClean="0"/>
            </a:br>
            <a:r>
              <a:rPr lang="en-US" dirty="0" smtClean="0"/>
              <a:t>Build-up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649436" y="5553721"/>
            <a:ext cx="1511999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Planning Ability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509071" y="4166389"/>
            <a:ext cx="1511999" cy="1219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Prioritization Ability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789802" y="4166389"/>
            <a:ext cx="1511999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Estimation 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7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flipV="1">
            <a:off x="3523498" y="4474319"/>
            <a:ext cx="5239505" cy="2298604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Abilities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83131" y="5553721"/>
            <a:ext cx="1511999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Planning Ability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242766" y="4166389"/>
            <a:ext cx="1511999" cy="1219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Prioritization Ability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23497" y="4166389"/>
            <a:ext cx="1511999" cy="1219200"/>
          </a:xfrm>
          <a:prstGeom prst="round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Estimation Ability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81400" y="381000"/>
            <a:ext cx="5257800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“[Previously we] estimated on available days in the sprint, that is not a good way because you do not include the unexpected things” [OPO] 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1400" y="1905000"/>
            <a:ext cx="5257800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“[Sometimes we have a] tester estimating design tasks and a designer estimating test tasks. It is important to know whose estimation should be looked at”. [Line </a:t>
            </a:r>
            <a:r>
              <a:rPr lang="en-US" i="1" dirty="0" err="1" smtClean="0"/>
              <a:t>mgr</a:t>
            </a:r>
            <a:r>
              <a:rPr lang="en-US" i="1" dirty="0"/>
              <a:t>] 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1000" y="3327400"/>
            <a:ext cx="2362200" cy="2438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Skeptical about estimations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monitor discussions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E</a:t>
            </a:r>
            <a:r>
              <a:rPr lang="en-US" i="1" dirty="0" smtClean="0"/>
              <a:t>stimate </a:t>
            </a:r>
            <a:r>
              <a:rPr lang="en-US" i="1" dirty="0"/>
              <a:t>tasks that do not </a:t>
            </a:r>
            <a:r>
              <a:rPr lang="en-US" i="1" dirty="0" smtClean="0"/>
              <a:t>fit </a:t>
            </a:r>
            <a:r>
              <a:rPr lang="en-US" i="1" dirty="0"/>
              <a:t>role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4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flipV="1">
            <a:off x="3523498" y="4474319"/>
            <a:ext cx="5239505" cy="2298604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Abilities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83131" y="5553721"/>
            <a:ext cx="1511999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Planning Ability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242766" y="4166389"/>
            <a:ext cx="1511999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Prioritization Ability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23497" y="4166389"/>
            <a:ext cx="1511999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Estimation Ability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81400" y="381000"/>
            <a:ext cx="5257800" cy="2743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</a:t>
            </a:r>
            <a:r>
              <a:rPr lang="en-US" i="1" dirty="0"/>
              <a:t>The challenge is if you have a lot of small backlog you are not in control at all be- cause if you have one common backlog and you decide on a program level, that is how we work [...] if not everything is visible on the common backlog program and only visible in the XFTs backlog then you maybe having a mismatch.” [OPO] 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1000" y="3327400"/>
            <a:ext cx="2362200" cy="2438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Complex structure of product owners and backlogs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Inconsistencies between backlogs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Lack of transparency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6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flipV="1">
            <a:off x="3523498" y="4474319"/>
            <a:ext cx="5239505" cy="2298604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Abilities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83131" y="5553721"/>
            <a:ext cx="1511999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Planning Ability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242766" y="4166389"/>
            <a:ext cx="1511999" cy="1219200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Prioritization Ability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23497" y="4166389"/>
            <a:ext cx="1511999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Estimation Ability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81400" y="381000"/>
            <a:ext cx="5257800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“... we have been working like this for two and half years now, and we are still struggling finding our roles”. </a:t>
            </a:r>
            <a:r>
              <a:rPr lang="en-US" i="1" dirty="0" smtClean="0"/>
              <a:t>[</a:t>
            </a:r>
            <a:r>
              <a:rPr lang="en-US" i="1" dirty="0"/>
              <a:t>OPO] 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1000" y="3124200"/>
            <a:ext cx="2362200" cy="2641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Unclear requirements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Unclear role of operational product owner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Involvement of teams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81400" y="1905000"/>
            <a:ext cx="5257800" cy="1828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”[planning is done by] </a:t>
            </a:r>
            <a:r>
              <a:rPr lang="en-US" dirty="0"/>
              <a:t>me as the manager and perhaps with the help of the team leaders sometimes... </a:t>
            </a:r>
            <a:r>
              <a:rPr lang="en-US" dirty="0" smtClean="0"/>
              <a:t>[unclear] </a:t>
            </a:r>
            <a:r>
              <a:rPr lang="en-US" dirty="0"/>
              <a:t>just how much should the team be involved in the planning phase and stuff like that..." </a:t>
            </a:r>
          </a:p>
          <a:p>
            <a:r>
              <a:rPr lang="en-US" i="1" dirty="0" smtClean="0"/>
              <a:t>[Line </a:t>
            </a:r>
            <a:r>
              <a:rPr lang="en-US" i="1" dirty="0" err="1" smtClean="0"/>
              <a:t>mgr</a:t>
            </a:r>
            <a:r>
              <a:rPr lang="en-US" i="1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6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512" y="233214"/>
            <a:ext cx="9144000" cy="1224136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Meeting with customer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present status </a:t>
            </a:r>
            <a:r>
              <a:rPr lang="en-US" sz="2000" dirty="0"/>
              <a:t>and </a:t>
            </a:r>
            <a:r>
              <a:rPr lang="en-US" sz="2000" dirty="0" smtClean="0"/>
              <a:t>features </a:t>
            </a:r>
            <a:r>
              <a:rPr lang="en-US" sz="2000" dirty="0"/>
              <a:t>of </a:t>
            </a:r>
            <a:r>
              <a:rPr lang="en-US" sz="2000" dirty="0" smtClean="0"/>
              <a:t>your project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78488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Acceptance test </a:t>
            </a:r>
            <a:r>
              <a:rPr lang="en-US" sz="2000" dirty="0" smtClean="0"/>
              <a:t>: 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features did you show the customer during last Acceptance Test?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did you and customer agree to on last Acceptance Test?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Today and future</a:t>
            </a:r>
            <a:r>
              <a:rPr lang="en-US" sz="2000" b="1" dirty="0" smtClean="0"/>
              <a:t>: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new features can you show customer today?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Any more planned activities for final acceptance test?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Customer would like to add…..</a:t>
            </a:r>
            <a:endParaRPr lang="en-US" sz="2000" dirty="0"/>
          </a:p>
        </p:txBody>
      </p:sp>
      <p:sp>
        <p:nvSpPr>
          <p:cNvPr id="6" name="Oval Callout 5"/>
          <p:cNvSpPr/>
          <p:nvPr/>
        </p:nvSpPr>
        <p:spPr bwMode="auto">
          <a:xfrm>
            <a:off x="5285135" y="581492"/>
            <a:ext cx="3826864" cy="1979373"/>
          </a:xfrm>
          <a:prstGeom prst="wedgeEllipseCallout">
            <a:avLst>
              <a:gd name="adj1" fmla="val -75382"/>
              <a:gd name="adj2" fmla="val 4912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Agile Manifest principle: </a:t>
            </a:r>
            <a:r>
              <a:rPr lang="en-US" dirty="0"/>
              <a:t>Our highest priority is to satisfy the </a:t>
            </a:r>
            <a:r>
              <a:rPr lang="en-US" dirty="0" smtClean="0"/>
              <a:t>customer through </a:t>
            </a:r>
            <a:r>
              <a:rPr lang="en-US" dirty="0"/>
              <a:t>early and continuous delivery of valuable software. 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  <p:sp>
        <p:nvSpPr>
          <p:cNvPr id="7" name="Oval Callout 6"/>
          <p:cNvSpPr/>
          <p:nvPr/>
        </p:nvSpPr>
        <p:spPr bwMode="auto">
          <a:xfrm>
            <a:off x="5674350" y="5510984"/>
            <a:ext cx="3437649" cy="1300697"/>
          </a:xfrm>
          <a:prstGeom prst="wedgeEllipseCallout">
            <a:avLst>
              <a:gd name="adj1" fmla="val -51913"/>
              <a:gd name="adj2" fmla="val -543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Agile Manifest principle:</a:t>
            </a:r>
            <a:endParaRPr lang="en-US" b="1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Working software is the primary measure of progress</a:t>
            </a:r>
          </a:p>
        </p:txBody>
      </p:sp>
    </p:spTree>
    <p:extLst>
      <p:ext uri="{BB962C8B-B14F-4D97-AF65-F5344CB8AC3E}">
        <p14:creationId xmlns:p14="http://schemas.microsoft.com/office/powerpoint/2010/main" val="62846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3523498" y="482600"/>
            <a:ext cx="5231265" cy="234480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83131" y="482600"/>
            <a:ext cx="1511999" cy="1219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Spirit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251002" y="1869937"/>
            <a:ext cx="1511999" cy="1247999"/>
          </a:xfrm>
          <a:prstGeom prst="round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Environment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23497" y="1869935"/>
            <a:ext cx="1511999" cy="1219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</a:t>
            </a:r>
            <a:br>
              <a:rPr lang="en-US" dirty="0" smtClean="0"/>
            </a:br>
            <a:r>
              <a:rPr lang="en-US" dirty="0" smtClean="0"/>
              <a:t>Build-up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3733800"/>
            <a:ext cx="5334000" cy="18288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“...we have scrum meetings in open office space [...]. You kind of get disturbed when other teams are having their scrum meeting in the open setting. It is better [if] every team has their different rooms.“ [Dev.] 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09600" y="2819400"/>
            <a:ext cx="2133600" cy="2743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Open Space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Disturbing other teams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By-passing operative product owner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4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3523498" y="482600"/>
            <a:ext cx="5231265" cy="234480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83131" y="482600"/>
            <a:ext cx="1511999" cy="1219200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Spirit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251002" y="1869937"/>
            <a:ext cx="1511999" cy="1247999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Environment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23497" y="1869935"/>
            <a:ext cx="1511999" cy="1219200"/>
          </a:xfrm>
          <a:prstGeom prst="round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</a:t>
            </a:r>
            <a:br>
              <a:rPr lang="en-US" dirty="0" smtClean="0"/>
            </a:br>
            <a:r>
              <a:rPr lang="en-US" dirty="0" smtClean="0"/>
              <a:t>Build-up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3733800"/>
            <a:ext cx="5334000" cy="18288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smtClean="0"/>
              <a:t>“[Sometimes] operative </a:t>
            </a:r>
            <a:r>
              <a:rPr lang="en-US" i="1" dirty="0"/>
              <a:t>product owner has one view and the team has another </a:t>
            </a:r>
            <a:r>
              <a:rPr lang="en-US" i="1" dirty="0" smtClean="0"/>
              <a:t>view</a:t>
            </a:r>
            <a:r>
              <a:rPr lang="en-US" i="1" dirty="0"/>
              <a:t> </a:t>
            </a:r>
            <a:r>
              <a:rPr lang="en-US" i="1" dirty="0" smtClean="0"/>
              <a:t>[… It] </a:t>
            </a:r>
            <a:r>
              <a:rPr lang="en-US" i="1" dirty="0"/>
              <a:t>can be a challenge to have the operative product owners to understand what capability a certain team has and he wants much more than they are capable of doing.”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2819400"/>
            <a:ext cx="2133600" cy="2743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Capabilities of team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Moving team members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for broader competence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0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3523498" y="482600"/>
            <a:ext cx="5231265" cy="234480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83131" y="482600"/>
            <a:ext cx="1511999" cy="1219200"/>
          </a:xfrm>
          <a:prstGeom prst="round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Spirit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251002" y="1869937"/>
            <a:ext cx="1511999" cy="1247999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Environment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23497" y="1869935"/>
            <a:ext cx="1511999" cy="1219200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</a:t>
            </a:r>
            <a:br>
              <a:rPr lang="en-US" dirty="0" smtClean="0"/>
            </a:br>
            <a:r>
              <a:rPr lang="en-US" dirty="0" smtClean="0"/>
              <a:t>Build-up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3733800"/>
            <a:ext cx="5334000" cy="1828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smtClean="0"/>
              <a:t>“moving </a:t>
            </a:r>
            <a:r>
              <a:rPr lang="en-US" i="1" dirty="0"/>
              <a:t>somebody from one team to the other, then you are impacting the team spirit in both teams, you might go back to the team development stage when you get a new team member or lose a new team </a:t>
            </a:r>
            <a:r>
              <a:rPr lang="en-US" i="1" dirty="0" smtClean="0"/>
              <a:t>member”</a:t>
            </a:r>
            <a:r>
              <a:rPr lang="en-US" i="1" dirty="0"/>
              <a:t>.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2819400"/>
            <a:ext cx="2133600" cy="2743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Shared concept of agile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Team maturity</a:t>
            </a:r>
          </a:p>
        </p:txBody>
      </p:sp>
    </p:spTree>
    <p:extLst>
      <p:ext uri="{BB962C8B-B14F-4D97-AF65-F5344CB8AC3E}">
        <p14:creationId xmlns:p14="http://schemas.microsoft.com/office/powerpoint/2010/main" val="160147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523497" y="3286069"/>
            <a:ext cx="5231267" cy="71218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Ceremony Agreement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2413000"/>
            <a:ext cx="2362200" cy="3556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Lack of suitable information channels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Coordination meetings boring or too short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Inadequate anatomy of features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05200" y="4445000"/>
            <a:ext cx="5257800" cy="172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baseline="30000" dirty="0">
                <a:solidFill>
                  <a:srgbClr val="000000"/>
                </a:solidFill>
              </a:rPr>
              <a:t>“The biggest challenge I pick is the coordination of the feature </a:t>
            </a:r>
            <a:r>
              <a:rPr lang="en-US" sz="2400" i="1" baseline="30000" dirty="0" smtClean="0">
                <a:solidFill>
                  <a:srgbClr val="000000"/>
                </a:solidFill>
              </a:rPr>
              <a:t>portfolio</a:t>
            </a:r>
            <a:r>
              <a:rPr lang="en-US" sz="2400" i="1" baseline="30000" dirty="0">
                <a:solidFill>
                  <a:srgbClr val="000000"/>
                </a:solidFill>
              </a:rPr>
              <a:t>, [...] on top of getting out features in our program fast and efficient, we need to collaborate on a portfolio basis to align the features over two programs”. </a:t>
            </a:r>
            <a:r>
              <a:rPr lang="en-US" sz="2400" baseline="30000" dirty="0">
                <a:solidFill>
                  <a:srgbClr val="000000"/>
                </a:solidFill>
              </a:rPr>
              <a:t>[OPO]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5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Conclusion on Large-Scale Agile Planning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Qualitative Model of what influences agile planning</a:t>
            </a:r>
          </a:p>
          <a:p>
            <a:pPr lvl="1"/>
            <a:r>
              <a:rPr lang="en-US" dirty="0"/>
              <a:t>Overview of key aspects of collaborative planning in large-scale agile development. </a:t>
            </a:r>
          </a:p>
          <a:p>
            <a:pPr lvl="1"/>
            <a:r>
              <a:rPr lang="en-US" dirty="0" smtClean="0"/>
              <a:t>Large</a:t>
            </a:r>
            <a:r>
              <a:rPr lang="en-US" dirty="0"/>
              <a:t>-scale agile </a:t>
            </a:r>
            <a:r>
              <a:rPr lang="en-US" dirty="0" smtClean="0"/>
              <a:t>planning not </a:t>
            </a:r>
            <a:r>
              <a:rPr lang="en-US" dirty="0"/>
              <a:t>only </a:t>
            </a:r>
            <a:r>
              <a:rPr lang="en-US" dirty="0" smtClean="0"/>
              <a:t>depends </a:t>
            </a:r>
            <a:r>
              <a:rPr lang="en-US" dirty="0"/>
              <a:t>on </a:t>
            </a:r>
            <a:r>
              <a:rPr lang="en-US" dirty="0" smtClean="0"/>
              <a:t>team </a:t>
            </a:r>
            <a:r>
              <a:rPr lang="en-US" dirty="0"/>
              <a:t>abilities or skill, but also on the context in which those teams operate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Ceremonies </a:t>
            </a:r>
            <a:r>
              <a:rPr lang="en-US" dirty="0"/>
              <a:t>and practices on inter-team and inter-product level are currently missing and invite further research.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Outlook: We encourage </a:t>
            </a:r>
            <a:r>
              <a:rPr lang="en-US" dirty="0"/>
              <a:t>constructive research to provide </a:t>
            </a:r>
            <a:r>
              <a:rPr lang="en-US" dirty="0" smtClean="0"/>
              <a:t>improvement </a:t>
            </a:r>
            <a:r>
              <a:rPr lang="en-US" dirty="0"/>
              <a:t>for one or several aspects. Our vision is a collection of best, or at least good, practices for each area in out model. </a:t>
            </a:r>
          </a:p>
        </p:txBody>
      </p:sp>
    </p:spTree>
    <p:extLst>
      <p:ext uri="{BB962C8B-B14F-4D97-AF65-F5344CB8AC3E}">
        <p14:creationId xmlns:p14="http://schemas.microsoft.com/office/powerpoint/2010/main" val="150352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3: </a:t>
            </a:r>
          </a:p>
          <a:p>
            <a:r>
              <a:rPr lang="en-US" dirty="0" smtClean="0"/>
              <a:t>Testing Challenges in Continuous Software Engineering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8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4462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CCTS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05880" y="1191491"/>
            <a:ext cx="8414592" cy="927375"/>
          </a:xfrm>
          <a:prstGeom prst="roundRect">
            <a:avLst>
              <a:gd name="adj" fmla="val 12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/>
              <a:t>The Code-Churn Test Selection model identifies the most optimal test suite based on the changes in the source code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880" y="2204864"/>
            <a:ext cx="4464496" cy="3384376"/>
          </a:xfrm>
          <a:prstGeom prst="roundRect">
            <a:avLst>
              <a:gd name="adj" fmla="val 333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5880" y="5661248"/>
            <a:ext cx="84145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/>
              <a:t>E</a:t>
            </a:r>
            <a:r>
              <a:rPr lang="en-US" sz="1200" dirty="0"/>
              <a:t>. Knauss, M. Staron, W. Meding, O. Söder, A. Nilsson, M. Castell, “Supporting Continuous Integration by Code-Churn Based Test Selection”, Proceedings of the 2nd International Workshop on Rapid and Continuous Software Engineering (</a:t>
            </a:r>
            <a:r>
              <a:rPr lang="en-US" sz="1200" dirty="0" err="1"/>
              <a:t>RCoSE</a:t>
            </a:r>
            <a:r>
              <a:rPr lang="en-US" sz="1200" dirty="0"/>
              <a:t>), ICSE 2015, Italy.</a:t>
            </a:r>
            <a:endParaRPr lang="en-US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/>
              <a:t>…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5006543" y="2204864"/>
            <a:ext cx="3813929" cy="3384376"/>
          </a:xfrm>
          <a:prstGeom prst="roundRect">
            <a:avLst>
              <a:gd name="adj" fmla="val 374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Reduction of test suite by 73% without any loss of effectiveness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speed up continuous integration and reduce cycle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applied at all test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05880" y="6381328"/>
            <a:ext cx="8414592" cy="3240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For more information please contact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eric.knauss@cse.gu.se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,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agneta.nilsson@cse.gu.se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and/or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miroslaw.staron@cse.gu.se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2" descr="Bildresultat för software center chalm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830" y="-14858"/>
            <a:ext cx="1821954" cy="11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3" y="2348880"/>
            <a:ext cx="3240360" cy="2081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791116"/>
              </p:ext>
            </p:extLst>
          </p:nvPr>
        </p:nvGraphicFramePr>
        <p:xfrm>
          <a:off x="1907704" y="3861048"/>
          <a:ext cx="2841374" cy="1596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Acrobat Document" r:id="rId8" imgW="6050113" imgH="3398328" progId="Acrobat.Document.2015">
                  <p:embed/>
                </p:oleObj>
              </mc:Choice>
              <mc:Fallback>
                <p:oleObj name="Acrobat Document" r:id="rId8" imgW="6050113" imgH="3398328" progId="Acrobat.Document.20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07704" y="3861048"/>
                        <a:ext cx="2841374" cy="1596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38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 prioritization &amp; selection?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Large product, many integration tests</a:t>
            </a:r>
          </a:p>
          <a:p>
            <a:pPr lvl="1"/>
            <a:r>
              <a:rPr lang="en-US" dirty="0" smtClean="0"/>
              <a:t>Days or even weeks to run them all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Continuous X = quick feedback</a:t>
            </a:r>
          </a:p>
          <a:p>
            <a:pPr lvl="1"/>
            <a:r>
              <a:rPr lang="en-US" dirty="0" smtClean="0"/>
              <a:t>“We have 2h. Run the most important tests.”</a:t>
            </a:r>
          </a:p>
          <a:p>
            <a:pPr lvl="1"/>
            <a:r>
              <a:rPr lang="en-US" dirty="0" smtClean="0"/>
              <a:t>“As a cross-functional team, I want to run important integration tests regularly so that integration will be smooth.”</a:t>
            </a:r>
          </a:p>
          <a:p>
            <a:pPr lvl="1"/>
            <a:r>
              <a:rPr lang="en-US" dirty="0" smtClean="0"/>
              <a:t>“As an integration tester, I want to give feedback to developers as quickly as </a:t>
            </a:r>
            <a:r>
              <a:rPr lang="en-US" dirty="0" err="1" smtClean="0"/>
              <a:t>possibe</a:t>
            </a:r>
            <a:r>
              <a:rPr lang="en-US" dirty="0" smtClean="0"/>
              <a:t>.”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67</a:t>
            </a:fld>
            <a:endParaRPr lang="en-US"/>
          </a:p>
        </p:txBody>
      </p:sp>
      <p:sp>
        <p:nvSpPr>
          <p:cNvPr id="6" name="Lightning Bolt 5"/>
          <p:cNvSpPr/>
          <p:nvPr/>
        </p:nvSpPr>
        <p:spPr>
          <a:xfrm>
            <a:off x="3478682" y="2499405"/>
            <a:ext cx="843658" cy="73753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354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Recommending tests (idea)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75096" cy="4525963"/>
          </a:xfrm>
        </p:spPr>
        <p:txBody>
          <a:bodyPr/>
          <a:lstStyle/>
          <a:p>
            <a:r>
              <a:rPr lang="en-US" dirty="0" smtClean="0"/>
              <a:t>Prioritize tests based on </a:t>
            </a:r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Collect which modules/components where changed</a:t>
            </a:r>
          </a:p>
          <a:p>
            <a:pPr lvl="1"/>
            <a:r>
              <a:rPr lang="en-US" dirty="0" smtClean="0"/>
              <a:t>Sort tests by frequency that the failed in connection with collected changes</a:t>
            </a:r>
          </a:p>
          <a:p>
            <a:pPr lvl="1"/>
            <a:r>
              <a:rPr lang="en-US" dirty="0" smtClean="0"/>
              <a:t>Cut off list by some criteria</a:t>
            </a:r>
            <a:endParaRPr lang="en-US" dirty="0"/>
          </a:p>
        </p:txBody>
      </p:sp>
      <p:pic>
        <p:nvPicPr>
          <p:cNvPr id="4" name="Picture 3" descr="Description: heatma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2296" y="2260637"/>
            <a:ext cx="2664296" cy="3307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95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510955"/>
            <a:ext cx="3530600" cy="247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5031235"/>
            <a:ext cx="3475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Starting from a </a:t>
            </a:r>
            <a:r>
              <a:rPr lang="en-US" dirty="0" err="1" smtClean="0"/>
              <a:t>heatmap</a:t>
            </a:r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058482"/>
              </p:ext>
            </p:extLst>
          </p:nvPr>
        </p:nvGraphicFramePr>
        <p:xfrm>
          <a:off x="4572000" y="22949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90621" y="5031235"/>
            <a:ext cx="457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…we can understand test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5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016" y="178163"/>
            <a:ext cx="9144000" cy="1224136"/>
          </a:xfrm>
        </p:spPr>
        <p:txBody>
          <a:bodyPr/>
          <a:lstStyle/>
          <a:p>
            <a:pPr algn="l"/>
            <a:r>
              <a:rPr lang="en-US" dirty="0" smtClean="0"/>
              <a:t>Coaching Meeting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using an </a:t>
            </a:r>
            <a:r>
              <a:rPr lang="en-US" sz="2000" dirty="0" smtClean="0"/>
              <a:t>Agile </a:t>
            </a:r>
            <a:r>
              <a:rPr lang="en-US" sz="2000" dirty="0"/>
              <a:t>development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2377416"/>
            <a:ext cx="7776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R</a:t>
            </a:r>
            <a:r>
              <a:rPr lang="en-US" b="1" dirty="0" smtClean="0"/>
              <a:t>etrospective: </a:t>
            </a:r>
            <a:r>
              <a:rPr lang="en-US" dirty="0" smtClean="0"/>
              <a:t>the team reflects </a:t>
            </a:r>
            <a:r>
              <a:rPr lang="en-US" dirty="0"/>
              <a:t>on what happened in the iteration and identifies actions for improvement going </a:t>
            </a:r>
            <a:r>
              <a:rPr lang="en-US" dirty="0" smtClean="0"/>
              <a:t>forward:</a:t>
            </a:r>
          </a:p>
          <a:p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worked well for us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did not work well for us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actions can we take to improve our process going forward?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Oval Callout 8"/>
          <p:cNvSpPr/>
          <p:nvPr/>
        </p:nvSpPr>
        <p:spPr bwMode="auto">
          <a:xfrm>
            <a:off x="5580112" y="400024"/>
            <a:ext cx="3456384" cy="1956624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dk1"/>
                </a:solidFill>
              </a:rPr>
              <a:t>“At </a:t>
            </a:r>
            <a:r>
              <a:rPr lang="en-US" dirty="0">
                <a:solidFill>
                  <a:schemeClr val="dk1"/>
                </a:solidFill>
              </a:rPr>
              <a:t>regular intervals, the team reflects on how to become more effective, then tunes and adjusts its behavior accordingly."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41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917559"/>
              </p:ext>
            </p:extLst>
          </p:nvPr>
        </p:nvGraphicFramePr>
        <p:xfrm>
          <a:off x="9368" y="21328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8439094"/>
              </p:ext>
            </p:extLst>
          </p:nvPr>
        </p:nvGraphicFramePr>
        <p:xfrm>
          <a:off x="4572000" y="21328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19672" y="5229200"/>
            <a:ext cx="494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prioritize these tests (=sorting)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44532" y="5984814"/>
            <a:ext cx="241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…and select tests.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6156176" y="2636912"/>
            <a:ext cx="2915816" cy="2376264"/>
          </a:xfrm>
          <a:prstGeom prst="rect">
            <a:avLst/>
          </a:prstGeom>
          <a:solidFill>
            <a:schemeClr val="accent1">
              <a:lumMod val="75000"/>
              <a:alpha val="6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2000" y="2636912"/>
            <a:ext cx="1584176" cy="23762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" y="2070181"/>
            <a:ext cx="4343400" cy="284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5310541"/>
            <a:ext cx="4355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know the modules that have recently changed…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83633"/>
              </p:ext>
            </p:extLst>
          </p:nvPr>
        </p:nvGraphicFramePr>
        <p:xfrm>
          <a:off x="4561341" y="20701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99992" y="5310541"/>
            <a:ext cx="464400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…we can characterize test efficiency specifically for these modules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156176" y="2718253"/>
            <a:ext cx="2915816" cy="2376264"/>
          </a:xfrm>
          <a:prstGeom prst="rect">
            <a:avLst/>
          </a:prstGeom>
          <a:solidFill>
            <a:srgbClr val="376092">
              <a:alpha val="6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2718253"/>
            <a:ext cx="1584176" cy="23762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53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3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153382"/>
              </p:ext>
            </p:extLst>
          </p:nvPr>
        </p:nvGraphicFramePr>
        <p:xfrm>
          <a:off x="1475656" y="2420888"/>
          <a:ext cx="619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7585" y="5445224"/>
            <a:ext cx="74168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Perhaps a test is not likely to fail, but it would be strategically problematic. Therefore, we can also take into account business value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952328" y="2492896"/>
            <a:ext cx="2843808" cy="2376264"/>
          </a:xfrm>
          <a:prstGeom prst="rect">
            <a:avLst/>
          </a:prstGeom>
          <a:solidFill>
            <a:srgbClr val="376092">
              <a:alpha val="6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68152" y="2492896"/>
            <a:ext cx="1584176" cy="23762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666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2349494"/>
            <a:ext cx="4597400" cy="276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to realistic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7F62-4B1C-AA4A-9762-964116EA5B54}" type="slidenum">
              <a:rPr lang="en-US" smtClean="0"/>
              <a:t>73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94667" y="5163004"/>
            <a:ext cx="519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918 Tests, history over one year (255 test executions)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185833"/>
            <a:ext cx="180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Principle 1:</a:t>
            </a:r>
            <a:r>
              <a:rPr lang="en-US" dirty="0" smtClean="0"/>
              <a:t> Use </a:t>
            </a:r>
            <a:br>
              <a:rPr lang="en-US" dirty="0" smtClean="0"/>
            </a:br>
            <a:r>
              <a:rPr lang="en-US" dirty="0" smtClean="0"/>
              <a:t>historical data on </a:t>
            </a:r>
            <a:br>
              <a:rPr lang="en-US" dirty="0" smtClean="0"/>
            </a:br>
            <a:r>
              <a:rPr lang="en-US" dirty="0" smtClean="0"/>
              <a:t>test execution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42762" y="5922440"/>
            <a:ext cx="378821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i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Did not fail last year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0000"/>
                </a:solidFill>
              </a:rPr>
              <a:t> don’t run daily</a:t>
            </a:r>
          </a:p>
        </p:txBody>
      </p:sp>
      <p:cxnSp>
        <p:nvCxnSpPr>
          <p:cNvPr id="11" name="Straight Connector 10"/>
          <p:cNvCxnSpPr>
            <a:stCxn id="8" idx="0"/>
          </p:cNvCxnSpPr>
          <p:nvPr/>
        </p:nvCxnSpPr>
        <p:spPr>
          <a:xfrm flipV="1">
            <a:off x="1362181" y="4351867"/>
            <a:ext cx="1939819" cy="833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46880" y="1524000"/>
            <a:ext cx="246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 selection problem</a:t>
            </a:r>
            <a:endParaRPr lang="en-US" i="1" dirty="0"/>
          </a:p>
        </p:txBody>
      </p:sp>
      <p:cxnSp>
        <p:nvCxnSpPr>
          <p:cNvPr id="13" name="Straight Connector 12"/>
          <p:cNvCxnSpPr>
            <a:endCxn id="12" idx="1"/>
          </p:cNvCxnSpPr>
          <p:nvPr/>
        </p:nvCxnSpPr>
        <p:spPr>
          <a:xfrm flipV="1">
            <a:off x="3894667" y="1708666"/>
            <a:ext cx="2552213" cy="1200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7465" y="1708666"/>
            <a:ext cx="145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Principle 2: </a:t>
            </a:r>
            <a:r>
              <a:rPr lang="en-US" dirty="0" smtClean="0"/>
              <a:t>Use historical data on code change </a:t>
            </a:r>
            <a:endParaRPr lang="en-US" dirty="0"/>
          </a:p>
        </p:txBody>
      </p:sp>
      <p:cxnSp>
        <p:nvCxnSpPr>
          <p:cNvPr id="17" name="Straight Connector 16"/>
          <p:cNvCxnSpPr>
            <a:stCxn id="16" idx="3"/>
          </p:cNvCxnSpPr>
          <p:nvPr/>
        </p:nvCxnSpPr>
        <p:spPr>
          <a:xfrm>
            <a:off x="1983732" y="2308831"/>
            <a:ext cx="1470668" cy="600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69067" y="1574803"/>
            <a:ext cx="292119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Optimize the last 13%? But 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might be larger in your case!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42924" y="2930213"/>
            <a:ext cx="20429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Linlin</a:t>
            </a:r>
            <a:r>
              <a:rPr lang="en-US" sz="1050" dirty="0" smtClean="0"/>
              <a:t> Wang: Implementation and Evaluation of an Automatic Recommender for Integration Test Cases. Master thesis at Chalmers, Gothenburg, Sweden, supervisor: Eric Knauss, examiner: </a:t>
            </a:r>
            <a:r>
              <a:rPr lang="en-US" sz="1050" dirty="0" err="1" smtClean="0"/>
              <a:t>Miroslaw</a:t>
            </a:r>
            <a:r>
              <a:rPr lang="en-US" sz="1050" dirty="0" smtClean="0"/>
              <a:t> </a:t>
            </a:r>
            <a:r>
              <a:rPr lang="en-US" sz="1050" dirty="0" err="1" smtClean="0"/>
              <a:t>Staron</a:t>
            </a:r>
            <a:r>
              <a:rPr lang="en-US" sz="1050" dirty="0" smtClean="0"/>
              <a:t>. 2015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5646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  <p:bldP spid="16" grpId="0"/>
      <p:bldP spid="2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to realistic data (ongoing)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7F62-4B1C-AA4A-9762-964116EA5B54}" type="slidenum">
              <a:rPr lang="en-US" smtClean="0"/>
              <a:t>74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9106" y="1691733"/>
            <a:ext cx="180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Principle 1:</a:t>
            </a:r>
            <a:r>
              <a:rPr lang="en-US" dirty="0" smtClean="0"/>
              <a:t> Use </a:t>
            </a:r>
            <a:br>
              <a:rPr lang="en-US" dirty="0" smtClean="0"/>
            </a:br>
            <a:r>
              <a:rPr lang="en-US" dirty="0" smtClean="0"/>
              <a:t>historical data on </a:t>
            </a:r>
            <a:br>
              <a:rPr lang="en-US" dirty="0" smtClean="0"/>
            </a:br>
            <a:r>
              <a:rPr lang="en-US" dirty="0" smtClean="0"/>
              <a:t>test execution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7465" y="2831655"/>
            <a:ext cx="145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Principle 2: </a:t>
            </a:r>
            <a:r>
              <a:rPr lang="en-US" dirty="0" smtClean="0"/>
              <a:t>Use historical data on code change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69067" y="2951623"/>
            <a:ext cx="292119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Optimize the last 13%? But 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might be larger in your case!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20729" y="4031984"/>
            <a:ext cx="3723272" cy="2862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If you apply Principle 2: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Only 6% of the tests that fail were not recommended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Only 23% of the tests we did recommend don’t fail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Overall: </a:t>
            </a:r>
            <a:r>
              <a:rPr lang="en-US" b="1" i="1" dirty="0" smtClean="0">
                <a:solidFill>
                  <a:schemeClr val="tx1"/>
                </a:solidFill>
              </a:rPr>
              <a:t>Moderate</a:t>
            </a:r>
            <a:r>
              <a:rPr lang="en-US" i="1" dirty="0" smtClean="0">
                <a:solidFill>
                  <a:schemeClr val="tx1"/>
                </a:solidFill>
              </a:rPr>
              <a:t> strength recommendations (MCC &gt; 0.2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On average/for on third of the tests: </a:t>
            </a:r>
            <a:r>
              <a:rPr lang="en-US" b="1" i="1" dirty="0" smtClean="0">
                <a:solidFill>
                  <a:schemeClr val="tx1"/>
                </a:solidFill>
              </a:rPr>
              <a:t>Strong</a:t>
            </a:r>
            <a:r>
              <a:rPr lang="en-US" i="1" dirty="0" smtClean="0">
                <a:solidFill>
                  <a:schemeClr val="tx1"/>
                </a:solidFill>
              </a:rPr>
              <a:t> (</a:t>
            </a:r>
            <a:r>
              <a:rPr lang="en-US" i="1" dirty="0">
                <a:solidFill>
                  <a:schemeClr val="tx1"/>
                </a:solidFill>
              </a:rPr>
              <a:t>MCC &gt; 0.4</a:t>
            </a:r>
            <a:r>
              <a:rPr lang="en-US" i="1" dirty="0" smtClean="0">
                <a:solidFill>
                  <a:schemeClr val="tx1"/>
                </a:solidFill>
              </a:rPr>
              <a:t>) recommendations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3941" y="1844135"/>
            <a:ext cx="378821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i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Did not fail last year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0000"/>
                </a:solidFill>
              </a:rPr>
              <a:t> don’t run daily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9" y="4089400"/>
            <a:ext cx="4597400" cy="2768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420533" y="4521200"/>
            <a:ext cx="2133600" cy="237068"/>
          </a:xfrm>
          <a:prstGeom prst="line">
            <a:avLst/>
          </a:prstGeom>
          <a:ln w="28575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20533" y="5063067"/>
            <a:ext cx="2133600" cy="1"/>
          </a:xfrm>
          <a:prstGeom prst="line">
            <a:avLst/>
          </a:prstGeom>
          <a:ln w="28575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420533" y="5588000"/>
            <a:ext cx="2133600" cy="50800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18989" y="1842537"/>
            <a:ext cx="292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“You can do that tomorrow!”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18988" y="2951623"/>
            <a:ext cx="29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Still good potential for speedup.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6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and Beyond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Research Challenges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2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 1: What and why?</a:t>
            </a:r>
          </a:p>
          <a:p>
            <a:pPr lvl="1"/>
            <a:r>
              <a:rPr lang="en-US" dirty="0" smtClean="0"/>
              <a:t>Stairway to heaven (from Software Center)</a:t>
            </a:r>
          </a:p>
          <a:p>
            <a:pPr lvl="1"/>
            <a:r>
              <a:rPr lang="en-US" dirty="0" smtClean="0"/>
              <a:t>Definitions of Continuous X (from NGEA)</a:t>
            </a:r>
          </a:p>
          <a:p>
            <a:r>
              <a:rPr lang="en-US" dirty="0" smtClean="0"/>
              <a:t>Part 2: RE in Continuous X</a:t>
            </a:r>
          </a:p>
          <a:p>
            <a:pPr lvl="1"/>
            <a:r>
              <a:rPr lang="en-US" dirty="0" smtClean="0"/>
              <a:t>RE Challenges (from RE 15)</a:t>
            </a:r>
          </a:p>
          <a:p>
            <a:pPr lvl="1"/>
            <a:r>
              <a:rPr lang="en-US" dirty="0" smtClean="0"/>
              <a:t>Scaling up the planning game (from XP 16)</a:t>
            </a:r>
          </a:p>
          <a:p>
            <a:r>
              <a:rPr lang="en-US" dirty="0" smtClean="0"/>
              <a:t>Part 3: Testing in Continuous X</a:t>
            </a:r>
          </a:p>
          <a:p>
            <a:pPr lvl="1"/>
            <a:r>
              <a:rPr lang="en-US" dirty="0" smtClean="0"/>
              <a:t>Test prioritization and selection (</a:t>
            </a:r>
            <a:r>
              <a:rPr lang="en-US" dirty="0" err="1" smtClean="0"/>
              <a:t>RCoSE</a:t>
            </a:r>
            <a:r>
              <a:rPr lang="en-US" dirty="0" smtClean="0"/>
              <a:t> 15)</a:t>
            </a:r>
          </a:p>
          <a:p>
            <a:pPr lvl="1"/>
            <a:r>
              <a:rPr lang="en-US" dirty="0" smtClean="0"/>
              <a:t>Non-functional Testing Oracle (ISSTA 16)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41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4262</Words>
  <Application>Microsoft Macintosh PowerPoint</Application>
  <PresentationFormat>On-screen Show (4:3)</PresentationFormat>
  <Paragraphs>761</Paragraphs>
  <Slides>74</Slides>
  <Notes>7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Office Theme</vt:lpstr>
      <vt:lpstr>Visio</vt:lpstr>
      <vt:lpstr>Acrobat Document</vt:lpstr>
      <vt:lpstr>Continous Integration, Delivery, Deployment, and DevOps</vt:lpstr>
      <vt:lpstr>Agenda today</vt:lpstr>
      <vt:lpstr>Agile workshop – Acceptance Test No 3.</vt:lpstr>
      <vt:lpstr>  Acceptance Test - Schedule Group 1-5  Day: Thursday Focus: Meeting with customer – demo and planning   </vt:lpstr>
      <vt:lpstr>  Acceptance Test - Schedule Group 6-9  Day: Thursday Focus: Meeting with customer – demo and planning   </vt:lpstr>
      <vt:lpstr>Meeting with customer present status and features of your project</vt:lpstr>
      <vt:lpstr>Coaching Meeting using an Agile development approach</vt:lpstr>
      <vt:lpstr>Continuous Integration and Beyond</vt:lpstr>
      <vt:lpstr>Overview</vt:lpstr>
      <vt:lpstr>Definition of Continuous X</vt:lpstr>
      <vt:lpstr>STAIRWAY TO HEAVEN</vt:lpstr>
      <vt:lpstr>Organizational Categories</vt:lpstr>
      <vt:lpstr>Definitions of Continuous X  </vt:lpstr>
      <vt:lpstr>Context</vt:lpstr>
      <vt:lpstr>Continuous Integration</vt:lpstr>
      <vt:lpstr>Continuous Deployment</vt:lpstr>
      <vt:lpstr>Something in between…</vt:lpstr>
      <vt:lpstr>Summary / Proposed Terminology</vt:lpstr>
      <vt:lpstr>Current work</vt:lpstr>
      <vt:lpstr>Requirements Engineering in Continuous Software Engineering</vt:lpstr>
      <vt:lpstr>PowerPoint Presentation</vt:lpstr>
      <vt:lpstr>To change plan-driven organisation  when need for faster innovation and  shorter time to market  increases</vt:lpstr>
      <vt:lpstr>Research Questions </vt:lpstr>
      <vt:lpstr>Reqts. flow in automotive ecosystem</vt:lpstr>
      <vt:lpstr>Context </vt:lpstr>
      <vt:lpstr>Car is a complex system  </vt:lpstr>
      <vt:lpstr>Innovation  </vt:lpstr>
      <vt:lpstr>Automotive Software</vt:lpstr>
      <vt:lpstr>100+ ECUs</vt:lpstr>
      <vt:lpstr>PowerPoint Presentation</vt:lpstr>
      <vt:lpstr>Method </vt:lpstr>
      <vt:lpstr>Method </vt:lpstr>
      <vt:lpstr>Subjects on all levels </vt:lpstr>
      <vt:lpstr>Findings </vt:lpstr>
      <vt:lpstr>Research Question 1</vt:lpstr>
      <vt:lpstr>Research Question 1: How do requirements flow between stakeholders</vt:lpstr>
      <vt:lpstr>Contrasting opinions: Under-Specification and Over-Specification </vt:lpstr>
      <vt:lpstr> Under-Specification</vt:lpstr>
      <vt:lpstr>Over-Specification </vt:lpstr>
      <vt:lpstr> Balancing Under-Specification and Over-Specification </vt:lpstr>
      <vt:lpstr>Top down flow</vt:lpstr>
      <vt:lpstr>Synchronizing Cross-Function and Cross-System Requirements</vt:lpstr>
      <vt:lpstr> The Cost for Changing Requirements  Increases Over Time</vt:lpstr>
      <vt:lpstr>Avoid Premature Commitment </vt:lpstr>
      <vt:lpstr>Research Questions 2 </vt:lpstr>
      <vt:lpstr>RQ2: Is there a need for shorter feedback loops for requirements validation?</vt:lpstr>
      <vt:lpstr>Slow Feedback Cycle on Requirement</vt:lpstr>
      <vt:lpstr>PowerPoint Presentation</vt:lpstr>
      <vt:lpstr> Find the Right Person for Getting or Giving Feedback or Information</vt:lpstr>
      <vt:lpstr>Sufficiently Fast Supplier Interaction </vt:lpstr>
      <vt:lpstr>New business cases / opportunities  for suppliers</vt:lpstr>
      <vt:lpstr>Summary </vt:lpstr>
      <vt:lpstr>PowerPoint Presentation</vt:lpstr>
      <vt:lpstr>Large-Scale Planning Game</vt:lpstr>
      <vt:lpstr>Understanding Customers and End-users</vt:lpstr>
      <vt:lpstr>Findings</vt:lpstr>
      <vt:lpstr>Findings</vt:lpstr>
      <vt:lpstr>Findings</vt:lpstr>
      <vt:lpstr>Findings</vt:lpstr>
      <vt:lpstr>Findings</vt:lpstr>
      <vt:lpstr>Findings</vt:lpstr>
      <vt:lpstr>Findings</vt:lpstr>
      <vt:lpstr>Findings</vt:lpstr>
      <vt:lpstr>Conclusion on Large-Scale Agile Planning</vt:lpstr>
      <vt:lpstr>Test Case Selection</vt:lpstr>
      <vt:lpstr>CCTS</vt:lpstr>
      <vt:lpstr>Why test prioritization &amp; selection?</vt:lpstr>
      <vt:lpstr>Recommending tests (idea)</vt:lpstr>
      <vt:lpstr>Principle 1</vt:lpstr>
      <vt:lpstr>Principle</vt:lpstr>
      <vt:lpstr>Principle 2</vt:lpstr>
      <vt:lpstr>Principle 3</vt:lpstr>
      <vt:lpstr>Applied to realistic data</vt:lpstr>
      <vt:lpstr>Applied to realistic data (ongoing)</vt:lpstr>
    </vt:vector>
  </TitlesOfParts>
  <Manager/>
  <Company>Chalmers | University of Gothenburg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Continous Integration, Delivery, Deployment, and DevOps</dc:title>
  <dc:subject/>
  <dc:creator>Eric Knauss</dc:creator>
  <cp:keywords/>
  <dc:description/>
  <cp:lastModifiedBy>Eric Knauss</cp:lastModifiedBy>
  <cp:revision>14</cp:revision>
  <dcterms:created xsi:type="dcterms:W3CDTF">2016-05-09T18:43:23Z</dcterms:created>
  <dcterms:modified xsi:type="dcterms:W3CDTF">2016-05-10T10:41:34Z</dcterms:modified>
  <cp:category/>
</cp:coreProperties>
</file>